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diagrams/layout3.xml" ContentType="application/vnd.openxmlformats-officedocument.drawingml.diagramLayou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449" r:id="rId2"/>
    <p:sldId id="440" r:id="rId3"/>
    <p:sldId id="439" r:id="rId4"/>
    <p:sldId id="302" r:id="rId5"/>
    <p:sldId id="379" r:id="rId6"/>
    <p:sldId id="399" r:id="rId7"/>
    <p:sldId id="466" r:id="rId8"/>
    <p:sldId id="388" r:id="rId9"/>
    <p:sldId id="414" r:id="rId10"/>
    <p:sldId id="405" r:id="rId11"/>
    <p:sldId id="464" r:id="rId12"/>
    <p:sldId id="415" r:id="rId13"/>
    <p:sldId id="413" r:id="rId14"/>
    <p:sldId id="416" r:id="rId15"/>
    <p:sldId id="450" r:id="rId16"/>
    <p:sldId id="410" r:id="rId17"/>
    <p:sldId id="423" r:id="rId18"/>
    <p:sldId id="424" r:id="rId19"/>
    <p:sldId id="443" r:id="rId20"/>
    <p:sldId id="451" r:id="rId21"/>
    <p:sldId id="425" r:id="rId22"/>
    <p:sldId id="458" r:id="rId23"/>
    <p:sldId id="462" r:id="rId24"/>
    <p:sldId id="432" r:id="rId25"/>
    <p:sldId id="336" r:id="rId26"/>
    <p:sldId id="426" r:id="rId27"/>
    <p:sldId id="387" r:id="rId28"/>
    <p:sldId id="465" r:id="rId29"/>
    <p:sldId id="467" r:id="rId30"/>
    <p:sldId id="468" r:id="rId31"/>
    <p:sldId id="460" r:id="rId32"/>
    <p:sldId id="433" r:id="rId33"/>
    <p:sldId id="358" r:id="rId34"/>
    <p:sldId id="437" r:id="rId35"/>
    <p:sldId id="438" r:id="rId36"/>
    <p:sldId id="455" r:id="rId37"/>
    <p:sldId id="333" r:id="rId38"/>
    <p:sldId id="431" r:id="rId39"/>
    <p:sldId id="338" r:id="rId40"/>
    <p:sldId id="445" r:id="rId4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9E47"/>
    <a:srgbClr val="860000"/>
    <a:srgbClr val="A4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797" autoAdjust="0"/>
    <p:restoredTop sz="81887" autoAdjust="0"/>
  </p:normalViewPr>
  <p:slideViewPr>
    <p:cSldViewPr>
      <p:cViewPr varScale="1">
        <p:scale>
          <a:sx n="55" d="100"/>
          <a:sy n="55" d="100"/>
        </p:scale>
        <p:origin x="-586" y="-77"/>
      </p:cViewPr>
      <p:guideLst>
        <p:guide orient="horz" pos="162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320C6F-3171-4469-9C8A-9B6D7CE84FDA}" type="doc">
      <dgm:prSet loTypeId="urn:microsoft.com/office/officeart/2005/8/layout/chevron2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2B2DB30-0CF7-479D-953C-80FD2FBA416A}" type="pres">
      <dgm:prSet presAssocID="{B5320C6F-3171-4469-9C8A-9B6D7CE84FDA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52E2BE8-AF4C-4690-A20F-AC5C9F4FF6C6}" type="presOf" srcId="{B5320C6F-3171-4469-9C8A-9B6D7CE84FDA}" destId="{B2B2DB30-0CF7-479D-953C-80FD2FBA416A}" srcOrd="0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0BCE32F-1D7C-461D-B312-E0176EDC668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0E0E41-42B7-496F-902C-6AAB6A9C7C6F}">
      <dgm:prSet custT="1"/>
      <dgm:spPr>
        <a:solidFill>
          <a:schemeClr val="accent6"/>
        </a:solidFill>
      </dgm:spPr>
      <dgm:t>
        <a:bodyPr/>
        <a:lstStyle/>
        <a:p>
          <a:r>
            <a:rPr lang="en-US" sz="2800" b="1" dirty="0" smtClean="0">
              <a:latin typeface="Arial" pitchFamily="34" charset="0"/>
              <a:cs typeface="Arial" pitchFamily="34" charset="0"/>
            </a:rPr>
            <a:t>Do </a:t>
          </a:r>
          <a:r>
            <a:rPr lang="en-US" sz="2800" b="1" dirty="0" err="1" smtClean="0">
              <a:latin typeface="Arial" pitchFamily="34" charset="0"/>
              <a:cs typeface="Arial" pitchFamily="34" charset="0"/>
            </a:rPr>
            <a:t>chấn</a:t>
          </a:r>
          <a:r>
            <a:rPr lang="en-US" sz="28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b="1" dirty="0" err="1" smtClean="0">
              <a:latin typeface="Arial" pitchFamily="34" charset="0"/>
              <a:cs typeface="Arial" pitchFamily="34" charset="0"/>
            </a:rPr>
            <a:t>thương</a:t>
          </a:r>
          <a:endParaRPr lang="en-US" sz="2800" dirty="0">
            <a:latin typeface="Arial" pitchFamily="34" charset="0"/>
            <a:cs typeface="Arial" pitchFamily="34" charset="0"/>
          </a:endParaRPr>
        </a:p>
      </dgm:t>
    </dgm:pt>
    <dgm:pt modelId="{7131519D-C189-48E7-8636-B131814A39CE}" type="parTrans" cxnId="{9BA396C4-376D-422C-90DD-BB46695A06C7}">
      <dgm:prSet/>
      <dgm:spPr/>
      <dgm:t>
        <a:bodyPr/>
        <a:lstStyle/>
        <a:p>
          <a:endParaRPr lang="en-US"/>
        </a:p>
      </dgm:t>
    </dgm:pt>
    <dgm:pt modelId="{D498D483-B655-491A-8354-7D4B2B7435D1}" type="sibTrans" cxnId="{9BA396C4-376D-422C-90DD-BB46695A06C7}">
      <dgm:prSet/>
      <dgm:spPr/>
      <dgm:t>
        <a:bodyPr/>
        <a:lstStyle/>
        <a:p>
          <a:endParaRPr lang="en-US"/>
        </a:p>
      </dgm:t>
    </dgm:pt>
    <dgm:pt modelId="{74085253-EED4-4E67-8CF6-CE889E82A5C2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l">
            <a:lnSpc>
              <a:spcPct val="150000"/>
            </a:lnSpc>
          </a:pP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vị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trí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gãy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xương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tại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nơi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lực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tác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động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trực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tiếp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.</a:t>
          </a:r>
          <a:endParaRPr lang="en-US" sz="24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E77533D3-ECDB-46DB-BE25-F6FF626217FD}" type="parTrans" cxnId="{F53AE1EC-A572-498B-9726-CFB4E31726F6}">
      <dgm:prSet/>
      <dgm:spPr/>
      <dgm:t>
        <a:bodyPr/>
        <a:lstStyle/>
        <a:p>
          <a:endParaRPr lang="en-US"/>
        </a:p>
      </dgm:t>
    </dgm:pt>
    <dgm:pt modelId="{ABCF59AE-1569-49EF-BAB5-36F3A7CEC68C}" type="sibTrans" cxnId="{F53AE1EC-A572-498B-9726-CFB4E31726F6}">
      <dgm:prSet/>
      <dgm:spPr/>
      <dgm:t>
        <a:bodyPr/>
        <a:lstStyle/>
        <a:p>
          <a:endParaRPr lang="en-US"/>
        </a:p>
      </dgm:t>
    </dgm:pt>
    <dgm:pt modelId="{97CC9690-4A7C-4E6E-9414-59C6829098E7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l">
            <a:lnSpc>
              <a:spcPct val="150000"/>
            </a:lnSpc>
          </a:pP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vị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trí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gãy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xương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C00000"/>
              </a:solidFill>
              <a:latin typeface="Arial" pitchFamily="34" charset="0"/>
              <a:cs typeface="Arial" pitchFamily="34" charset="0"/>
            </a:rPr>
            <a:t>xa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nơi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lực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tác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động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trực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tiếp</a:t>
          </a:r>
          <a:endParaRPr lang="en-US" sz="24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A9484C49-BBFF-49C1-AE79-51F20A1E1ED2}" type="parTrans" cxnId="{73D4EDA3-607F-442D-BA70-379C4B385FA2}">
      <dgm:prSet/>
      <dgm:spPr/>
      <dgm:t>
        <a:bodyPr/>
        <a:lstStyle/>
        <a:p>
          <a:endParaRPr lang="en-US"/>
        </a:p>
      </dgm:t>
    </dgm:pt>
    <dgm:pt modelId="{80F6CC62-5E1C-43A2-AB73-D1079FF17BBF}" type="sibTrans" cxnId="{73D4EDA3-607F-442D-BA70-379C4B385FA2}">
      <dgm:prSet/>
      <dgm:spPr/>
      <dgm:t>
        <a:bodyPr/>
        <a:lstStyle/>
        <a:p>
          <a:endParaRPr lang="en-US"/>
        </a:p>
      </dgm:t>
    </dgm:pt>
    <dgm:pt modelId="{9F3938D9-6B32-4AF5-8C68-61EFCEA54684}">
      <dgm:prSet custT="1"/>
      <dgm:spPr>
        <a:solidFill>
          <a:schemeClr val="bg1"/>
        </a:solidFill>
        <a:ln>
          <a:solidFill>
            <a:schemeClr val="accent1"/>
          </a:solidFill>
        </a:ln>
      </dgm:spPr>
      <dgm:t>
        <a:bodyPr/>
        <a:lstStyle/>
        <a:p>
          <a:pPr algn="l">
            <a:lnSpc>
              <a:spcPct val="150000"/>
            </a:lnSpc>
          </a:pP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U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xương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viêm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xương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loãng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xương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nhiễm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trùng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xương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,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xương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thủy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2400" dirty="0" err="1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tinh</a:t>
          </a:r>
          <a:r>
            <a: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rPr>
            <a:t>…</a:t>
          </a:r>
          <a:endParaRPr lang="en-US" sz="2400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B0F8853C-278F-43BA-A657-B5E71F39FA18}" type="parTrans" cxnId="{E1933F2C-F0AE-4B3B-A53B-1BA16751912D}">
      <dgm:prSet/>
      <dgm:spPr/>
      <dgm:t>
        <a:bodyPr/>
        <a:lstStyle/>
        <a:p>
          <a:endParaRPr lang="en-US"/>
        </a:p>
      </dgm:t>
    </dgm:pt>
    <dgm:pt modelId="{1C1E456C-4216-48BC-9689-8E5E0CDAC921}" type="sibTrans" cxnId="{E1933F2C-F0AE-4B3B-A53B-1BA16751912D}">
      <dgm:prSet/>
      <dgm:spPr/>
      <dgm:t>
        <a:bodyPr/>
        <a:lstStyle/>
        <a:p>
          <a:endParaRPr lang="en-US"/>
        </a:p>
      </dgm:t>
    </dgm:pt>
    <dgm:pt modelId="{07D6806C-B5AB-4659-8ED6-50A6265602DF}">
      <dgm:prSet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r>
            <a:rPr lang="en-US" sz="2800" b="1" dirty="0" smtClean="0">
              <a:latin typeface="Arial" pitchFamily="34" charset="0"/>
              <a:cs typeface="Arial" pitchFamily="34" charset="0"/>
            </a:rPr>
            <a:t>Do</a:t>
          </a:r>
          <a:r>
            <a:rPr lang="en-US" sz="2800" b="1" baseline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b="1" baseline="0" dirty="0" err="1" smtClean="0">
              <a:latin typeface="Arial" pitchFamily="34" charset="0"/>
              <a:cs typeface="Arial" pitchFamily="34" charset="0"/>
            </a:rPr>
            <a:t>bệnh</a:t>
          </a:r>
          <a:r>
            <a:rPr lang="en-US" sz="2800" b="1" baseline="0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800" b="1" baseline="0" dirty="0" err="1" smtClean="0">
              <a:latin typeface="Arial" pitchFamily="34" charset="0"/>
              <a:cs typeface="Arial" pitchFamily="34" charset="0"/>
            </a:rPr>
            <a:t>lý</a:t>
          </a:r>
          <a:endParaRPr lang="en-US" sz="2800" b="1" dirty="0">
            <a:latin typeface="Arial" pitchFamily="34" charset="0"/>
            <a:cs typeface="Arial" pitchFamily="34" charset="0"/>
          </a:endParaRPr>
        </a:p>
      </dgm:t>
    </dgm:pt>
    <dgm:pt modelId="{7657674F-2708-4CF3-A371-34DC2DD3DC42}" type="sibTrans" cxnId="{7D3E1DE2-B8C3-4C94-9997-05DCAC829AD8}">
      <dgm:prSet/>
      <dgm:spPr/>
      <dgm:t>
        <a:bodyPr/>
        <a:lstStyle/>
        <a:p>
          <a:endParaRPr lang="en-US"/>
        </a:p>
      </dgm:t>
    </dgm:pt>
    <dgm:pt modelId="{62C12225-57A1-4027-B597-84579ED94BC4}" type="parTrans" cxnId="{7D3E1DE2-B8C3-4C94-9997-05DCAC829AD8}">
      <dgm:prSet/>
      <dgm:spPr/>
      <dgm:t>
        <a:bodyPr/>
        <a:lstStyle/>
        <a:p>
          <a:endParaRPr lang="en-US"/>
        </a:p>
      </dgm:t>
    </dgm:pt>
    <dgm:pt modelId="{BF6808DF-3296-445D-88A9-659F0F063EC9}">
      <dgm:prSet custT="1"/>
      <dgm:spPr/>
      <dgm:t>
        <a:bodyPr/>
        <a:lstStyle/>
        <a:p>
          <a:r>
            <a:rPr lang="en-US" sz="2000" b="1" dirty="0" err="1" smtClean="0">
              <a:latin typeface="Arial" pitchFamily="34" charset="0"/>
              <a:cs typeface="Arial" pitchFamily="34" charset="0"/>
            </a:rPr>
            <a:t>Gãy</a:t>
          </a:r>
          <a:r>
            <a:rPr lang="en-US" sz="2000" b="1" dirty="0" smtClean="0">
              <a:latin typeface="Arial" pitchFamily="34" charset="0"/>
              <a:cs typeface="Arial" pitchFamily="34" charset="0"/>
            </a:rPr>
            <a:t>  </a:t>
          </a:r>
          <a:r>
            <a:rPr lang="en-US" sz="2000" b="1" dirty="0" err="1" smtClean="0">
              <a:latin typeface="Arial" pitchFamily="34" charset="0"/>
              <a:cs typeface="Arial" pitchFamily="34" charset="0"/>
            </a:rPr>
            <a:t>trực</a:t>
          </a:r>
          <a:r>
            <a:rPr lang="en-US" sz="20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2000" b="1" dirty="0" err="1" smtClean="0">
              <a:latin typeface="Arial" pitchFamily="34" charset="0"/>
              <a:cs typeface="Arial" pitchFamily="34" charset="0"/>
            </a:rPr>
            <a:t>tiếp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677F17BB-A3F5-453F-B109-9C11D5B5EB5E}" type="parTrans" cxnId="{20288358-3A92-4E28-AB40-8DA0FED2B893}">
      <dgm:prSet/>
      <dgm:spPr/>
      <dgm:t>
        <a:bodyPr/>
        <a:lstStyle/>
        <a:p>
          <a:endParaRPr lang="en-US"/>
        </a:p>
      </dgm:t>
    </dgm:pt>
    <dgm:pt modelId="{B0BDD30C-F290-4F01-8F08-F52F976F202E}" type="sibTrans" cxnId="{20288358-3A92-4E28-AB40-8DA0FED2B893}">
      <dgm:prSet/>
      <dgm:spPr/>
      <dgm:t>
        <a:bodyPr/>
        <a:lstStyle/>
        <a:p>
          <a:endParaRPr lang="en-US"/>
        </a:p>
      </dgm:t>
    </dgm:pt>
    <dgm:pt modelId="{13D1A9D7-6A5A-47AC-8B0E-EE934965B263}">
      <dgm:prSet custT="1"/>
      <dgm:spPr/>
      <dgm:t>
        <a:bodyPr/>
        <a:lstStyle/>
        <a:p>
          <a:r>
            <a:rPr lang="en-US" sz="1800" b="1" dirty="0" err="1" smtClean="0">
              <a:latin typeface="Arial" pitchFamily="34" charset="0"/>
              <a:cs typeface="Arial" pitchFamily="34" charset="0"/>
            </a:rPr>
            <a:t>Gãy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  </a:t>
          </a:r>
          <a:r>
            <a:rPr lang="en-US" sz="1800" b="1" dirty="0" err="1" smtClean="0">
              <a:latin typeface="Arial" pitchFamily="34" charset="0"/>
              <a:cs typeface="Arial" pitchFamily="34" charset="0"/>
            </a:rPr>
            <a:t>gián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 </a:t>
          </a:r>
          <a:r>
            <a:rPr lang="en-US" sz="1800" b="1" dirty="0" err="1" smtClean="0">
              <a:latin typeface="Arial" pitchFamily="34" charset="0"/>
              <a:cs typeface="Arial" pitchFamily="34" charset="0"/>
            </a:rPr>
            <a:t>tiếp</a:t>
          </a:r>
          <a:r>
            <a:rPr lang="en-US" sz="1800" b="1" dirty="0" smtClean="0">
              <a:latin typeface="Arial" pitchFamily="34" charset="0"/>
              <a:cs typeface="Arial" pitchFamily="34" charset="0"/>
            </a:rPr>
            <a:t>.</a:t>
          </a:r>
          <a:endParaRPr lang="en-US" sz="1800" dirty="0">
            <a:latin typeface="Arial" pitchFamily="34" charset="0"/>
            <a:cs typeface="Arial" pitchFamily="34" charset="0"/>
          </a:endParaRPr>
        </a:p>
      </dgm:t>
    </dgm:pt>
    <dgm:pt modelId="{44BC9DF8-C1FB-4F60-AF1D-BC45A0AC9771}" type="parTrans" cxnId="{622872E7-1F34-4EC2-AAB8-0567CAEB2611}">
      <dgm:prSet/>
      <dgm:spPr/>
      <dgm:t>
        <a:bodyPr/>
        <a:lstStyle/>
        <a:p>
          <a:endParaRPr lang="en-US"/>
        </a:p>
      </dgm:t>
    </dgm:pt>
    <dgm:pt modelId="{B0B625D8-A3F4-4D8B-AC25-CA67DA8211E9}" type="sibTrans" cxnId="{622872E7-1F34-4EC2-AAB8-0567CAEB2611}">
      <dgm:prSet/>
      <dgm:spPr/>
      <dgm:t>
        <a:bodyPr/>
        <a:lstStyle/>
        <a:p>
          <a:endParaRPr lang="en-US"/>
        </a:p>
      </dgm:t>
    </dgm:pt>
    <dgm:pt modelId="{560E870B-FB10-468C-9F9D-40A164204C82}" type="pres">
      <dgm:prSet presAssocID="{70BCE32F-1D7C-461D-B312-E0176EDC6681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F7B5F8-50A1-4C50-A7E4-46E3DDD36D93}" type="pres">
      <dgm:prSet presAssocID="{A80E0E41-42B7-496F-902C-6AAB6A9C7C6F}" presName="node" presStyleLbl="node1" presStyleIdx="0" presStyleCnt="7" custScaleX="221108" custScaleY="46200" custLinFactNeighborX="3100" custLinFactNeighborY="-222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51E8044-6723-49EB-A611-D13B08EA3553}" type="pres">
      <dgm:prSet presAssocID="{D498D483-B655-491A-8354-7D4B2B7435D1}" presName="sibTrans" presStyleCnt="0"/>
      <dgm:spPr/>
    </dgm:pt>
    <dgm:pt modelId="{B22E7E8C-3CDD-4271-9A58-D7A0F1F395BC}" type="pres">
      <dgm:prSet presAssocID="{07D6806C-B5AB-4659-8ED6-50A6265602DF}" presName="node" presStyleLbl="node1" presStyleIdx="1" presStyleCnt="7" custScaleX="161942" custScaleY="48056" custLinFactNeighborX="20" custLinFactNeighborY="-2134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70CF2-44FF-4484-B8E0-AE68D17915CF}" type="pres">
      <dgm:prSet presAssocID="{7657674F-2708-4CF3-A371-34DC2DD3DC42}" presName="sibTrans" presStyleCnt="0"/>
      <dgm:spPr/>
    </dgm:pt>
    <dgm:pt modelId="{FF64FD68-5878-4AE7-B4CD-E47BD7579D6C}" type="pres">
      <dgm:prSet presAssocID="{74085253-EED4-4E67-8CF6-CE889E82A5C2}" presName="node" presStyleLbl="node1" presStyleIdx="2" presStyleCnt="7" custScaleX="93797" custScaleY="156971" custLinFactNeighborX="-17808" custLinFactNeighborY="3413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F6DE1D-3DA8-40AE-BEE2-9A1457170915}" type="pres">
      <dgm:prSet presAssocID="{ABCF59AE-1569-49EF-BAB5-36F3A7CEC68C}" presName="sibTrans" presStyleCnt="0"/>
      <dgm:spPr/>
    </dgm:pt>
    <dgm:pt modelId="{E1C2483C-099B-4774-8215-FC0087B01E7D}" type="pres">
      <dgm:prSet presAssocID="{97CC9690-4A7C-4E6E-9414-59C6829098E7}" presName="node" presStyleLbl="node1" presStyleIdx="3" presStyleCnt="7" custScaleX="93761" custScaleY="159420" custLinFactNeighborX="-12413" custLinFactNeighborY="353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7D71F4-BDF6-48A1-9859-02B120454210}" type="pres">
      <dgm:prSet presAssocID="{80F6CC62-5E1C-43A2-AB73-D1079FF17BBF}" presName="sibTrans" presStyleCnt="0"/>
      <dgm:spPr/>
    </dgm:pt>
    <dgm:pt modelId="{1D907F32-3EC4-4CD9-A19F-BD4345FBC5B3}" type="pres">
      <dgm:prSet presAssocID="{9F3938D9-6B32-4AF5-8C68-61EFCEA54684}" presName="node" presStyleLbl="node1" presStyleIdx="4" presStyleCnt="7" custScaleX="118718" custScaleY="187418" custLinFactNeighborX="11737" custLinFactNeighborY="75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522A30-F86B-4BE6-AF09-CBEB78FD1077}" type="pres">
      <dgm:prSet presAssocID="{1C1E456C-4216-48BC-9689-8E5E0CDAC921}" presName="sibTrans" presStyleCnt="0"/>
      <dgm:spPr/>
    </dgm:pt>
    <dgm:pt modelId="{DBFDD0EA-EFEF-4E3C-A2A0-83BC7C3E688A}" type="pres">
      <dgm:prSet presAssocID="{BF6808DF-3296-445D-88A9-659F0F063EC9}" presName="node" presStyleLbl="node1" presStyleIdx="5" presStyleCnt="7" custScaleX="113358" custScaleY="34028" custLinFactY="-100000" custLinFactNeighborX="-82544" custLinFactNeighborY="-103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2A26CD-8A1A-4E26-9B21-860C3C89D99C}" type="pres">
      <dgm:prSet presAssocID="{B0BDD30C-F290-4F01-8F08-F52F976F202E}" presName="sibTrans" presStyleCnt="0"/>
      <dgm:spPr/>
    </dgm:pt>
    <dgm:pt modelId="{6AC086EC-041D-4BE9-B0EA-224FD1FCEAF8}" type="pres">
      <dgm:prSet presAssocID="{13D1A9D7-6A5A-47AC-8B0E-EE934965B263}" presName="node" presStyleLbl="node1" presStyleIdx="6" presStyleCnt="7" custScaleX="98405" custScaleY="37348" custLinFactY="-100000" custLinFactNeighborX="-84231" custLinFactNeighborY="-1015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288358-3A92-4E28-AB40-8DA0FED2B893}" srcId="{70BCE32F-1D7C-461D-B312-E0176EDC6681}" destId="{BF6808DF-3296-445D-88A9-659F0F063EC9}" srcOrd="5" destOrd="0" parTransId="{677F17BB-A3F5-453F-B109-9C11D5B5EB5E}" sibTransId="{B0BDD30C-F290-4F01-8F08-F52F976F202E}"/>
    <dgm:cxn modelId="{9F4EA543-9B3E-45A1-9E88-38EA64B875F7}" type="presOf" srcId="{70BCE32F-1D7C-461D-B312-E0176EDC6681}" destId="{560E870B-FB10-468C-9F9D-40A164204C82}" srcOrd="0" destOrd="0" presId="urn:microsoft.com/office/officeart/2005/8/layout/default"/>
    <dgm:cxn modelId="{622872E7-1F34-4EC2-AAB8-0567CAEB2611}" srcId="{70BCE32F-1D7C-461D-B312-E0176EDC6681}" destId="{13D1A9D7-6A5A-47AC-8B0E-EE934965B263}" srcOrd="6" destOrd="0" parTransId="{44BC9DF8-C1FB-4F60-AF1D-BC45A0AC9771}" sibTransId="{B0B625D8-A3F4-4D8B-AC25-CA67DA8211E9}"/>
    <dgm:cxn modelId="{B12DBD12-1E1B-49D2-BE27-EE5E14334F04}" type="presOf" srcId="{07D6806C-B5AB-4659-8ED6-50A6265602DF}" destId="{B22E7E8C-3CDD-4271-9A58-D7A0F1F395BC}" srcOrd="0" destOrd="0" presId="urn:microsoft.com/office/officeart/2005/8/layout/default"/>
    <dgm:cxn modelId="{0A6A3316-9C4F-4DBD-B8A7-9D086615B5ED}" type="presOf" srcId="{13D1A9D7-6A5A-47AC-8B0E-EE934965B263}" destId="{6AC086EC-041D-4BE9-B0EA-224FD1FCEAF8}" srcOrd="0" destOrd="0" presId="urn:microsoft.com/office/officeart/2005/8/layout/default"/>
    <dgm:cxn modelId="{9BA396C4-376D-422C-90DD-BB46695A06C7}" srcId="{70BCE32F-1D7C-461D-B312-E0176EDC6681}" destId="{A80E0E41-42B7-496F-902C-6AAB6A9C7C6F}" srcOrd="0" destOrd="0" parTransId="{7131519D-C189-48E7-8636-B131814A39CE}" sibTransId="{D498D483-B655-491A-8354-7D4B2B7435D1}"/>
    <dgm:cxn modelId="{649F4122-BE19-473A-8EDD-913DF4218D1C}" type="presOf" srcId="{9F3938D9-6B32-4AF5-8C68-61EFCEA54684}" destId="{1D907F32-3EC4-4CD9-A19F-BD4345FBC5B3}" srcOrd="0" destOrd="0" presId="urn:microsoft.com/office/officeart/2005/8/layout/default"/>
    <dgm:cxn modelId="{AD4E20A5-ECCD-4225-B70D-8C90B0CF5CF2}" type="presOf" srcId="{BF6808DF-3296-445D-88A9-659F0F063EC9}" destId="{DBFDD0EA-EFEF-4E3C-A2A0-83BC7C3E688A}" srcOrd="0" destOrd="0" presId="urn:microsoft.com/office/officeart/2005/8/layout/default"/>
    <dgm:cxn modelId="{7D3E1DE2-B8C3-4C94-9997-05DCAC829AD8}" srcId="{70BCE32F-1D7C-461D-B312-E0176EDC6681}" destId="{07D6806C-B5AB-4659-8ED6-50A6265602DF}" srcOrd="1" destOrd="0" parTransId="{62C12225-57A1-4027-B597-84579ED94BC4}" sibTransId="{7657674F-2708-4CF3-A371-34DC2DD3DC42}"/>
    <dgm:cxn modelId="{F53AE1EC-A572-498B-9726-CFB4E31726F6}" srcId="{70BCE32F-1D7C-461D-B312-E0176EDC6681}" destId="{74085253-EED4-4E67-8CF6-CE889E82A5C2}" srcOrd="2" destOrd="0" parTransId="{E77533D3-ECDB-46DB-BE25-F6FF626217FD}" sibTransId="{ABCF59AE-1569-49EF-BAB5-36F3A7CEC68C}"/>
    <dgm:cxn modelId="{73D4EDA3-607F-442D-BA70-379C4B385FA2}" srcId="{70BCE32F-1D7C-461D-B312-E0176EDC6681}" destId="{97CC9690-4A7C-4E6E-9414-59C6829098E7}" srcOrd="3" destOrd="0" parTransId="{A9484C49-BBFF-49C1-AE79-51F20A1E1ED2}" sibTransId="{80F6CC62-5E1C-43A2-AB73-D1079FF17BBF}"/>
    <dgm:cxn modelId="{43939213-270F-46DB-BBC3-B38166CFE5CC}" type="presOf" srcId="{97CC9690-4A7C-4E6E-9414-59C6829098E7}" destId="{E1C2483C-099B-4774-8215-FC0087B01E7D}" srcOrd="0" destOrd="0" presId="urn:microsoft.com/office/officeart/2005/8/layout/default"/>
    <dgm:cxn modelId="{869FEF38-6B60-4457-A81A-52EA290E72A8}" type="presOf" srcId="{A80E0E41-42B7-496F-902C-6AAB6A9C7C6F}" destId="{C4F7B5F8-50A1-4C50-A7E4-46E3DDD36D93}" srcOrd="0" destOrd="0" presId="urn:microsoft.com/office/officeart/2005/8/layout/default"/>
    <dgm:cxn modelId="{E1933F2C-F0AE-4B3B-A53B-1BA16751912D}" srcId="{70BCE32F-1D7C-461D-B312-E0176EDC6681}" destId="{9F3938D9-6B32-4AF5-8C68-61EFCEA54684}" srcOrd="4" destOrd="0" parTransId="{B0F8853C-278F-43BA-A657-B5E71F39FA18}" sibTransId="{1C1E456C-4216-48BC-9689-8E5E0CDAC921}"/>
    <dgm:cxn modelId="{61EE9557-78E5-44CE-8D21-7A162BCB0B02}" type="presOf" srcId="{74085253-EED4-4E67-8CF6-CE889E82A5C2}" destId="{FF64FD68-5878-4AE7-B4CD-E47BD7579D6C}" srcOrd="0" destOrd="0" presId="urn:microsoft.com/office/officeart/2005/8/layout/default"/>
    <dgm:cxn modelId="{EC1F5CDA-EFE8-4911-8117-4CE2B723A2AD}" type="presParOf" srcId="{560E870B-FB10-468C-9F9D-40A164204C82}" destId="{C4F7B5F8-50A1-4C50-A7E4-46E3DDD36D93}" srcOrd="0" destOrd="0" presId="urn:microsoft.com/office/officeart/2005/8/layout/default"/>
    <dgm:cxn modelId="{3CA2557E-1238-481E-A3CD-E58543746F5F}" type="presParOf" srcId="{560E870B-FB10-468C-9F9D-40A164204C82}" destId="{B51E8044-6723-49EB-A611-D13B08EA3553}" srcOrd="1" destOrd="0" presId="urn:microsoft.com/office/officeart/2005/8/layout/default"/>
    <dgm:cxn modelId="{6F98ED1A-D4D7-4E30-AA72-81BC4E6B3B5B}" type="presParOf" srcId="{560E870B-FB10-468C-9F9D-40A164204C82}" destId="{B22E7E8C-3CDD-4271-9A58-D7A0F1F395BC}" srcOrd="2" destOrd="0" presId="urn:microsoft.com/office/officeart/2005/8/layout/default"/>
    <dgm:cxn modelId="{13F78E7C-924F-48AF-8956-D7F05B85D79E}" type="presParOf" srcId="{560E870B-FB10-468C-9F9D-40A164204C82}" destId="{7AF70CF2-44FF-4484-B8E0-AE68D17915CF}" srcOrd="3" destOrd="0" presId="urn:microsoft.com/office/officeart/2005/8/layout/default"/>
    <dgm:cxn modelId="{F199AF6E-69BF-45F0-A89D-4D4E827A4202}" type="presParOf" srcId="{560E870B-FB10-468C-9F9D-40A164204C82}" destId="{FF64FD68-5878-4AE7-B4CD-E47BD7579D6C}" srcOrd="4" destOrd="0" presId="urn:microsoft.com/office/officeart/2005/8/layout/default"/>
    <dgm:cxn modelId="{488DC6EF-ED25-47DC-9665-1B6E960B434D}" type="presParOf" srcId="{560E870B-FB10-468C-9F9D-40A164204C82}" destId="{9EF6DE1D-3DA8-40AE-BEE2-9A1457170915}" srcOrd="5" destOrd="0" presId="urn:microsoft.com/office/officeart/2005/8/layout/default"/>
    <dgm:cxn modelId="{606405C7-57E6-44A4-BD3A-E7314C90437A}" type="presParOf" srcId="{560E870B-FB10-468C-9F9D-40A164204C82}" destId="{E1C2483C-099B-4774-8215-FC0087B01E7D}" srcOrd="6" destOrd="0" presId="urn:microsoft.com/office/officeart/2005/8/layout/default"/>
    <dgm:cxn modelId="{FE4F8EDA-C5F3-45DF-9CCC-1B019D88005A}" type="presParOf" srcId="{560E870B-FB10-468C-9F9D-40A164204C82}" destId="{377D71F4-BDF6-48A1-9859-02B120454210}" srcOrd="7" destOrd="0" presId="urn:microsoft.com/office/officeart/2005/8/layout/default"/>
    <dgm:cxn modelId="{C4220F83-480B-40FA-8532-DE7087584338}" type="presParOf" srcId="{560E870B-FB10-468C-9F9D-40A164204C82}" destId="{1D907F32-3EC4-4CD9-A19F-BD4345FBC5B3}" srcOrd="8" destOrd="0" presId="urn:microsoft.com/office/officeart/2005/8/layout/default"/>
    <dgm:cxn modelId="{5EEE82A5-F3CA-4065-A935-36CA03D32BC5}" type="presParOf" srcId="{560E870B-FB10-468C-9F9D-40A164204C82}" destId="{C7522A30-F86B-4BE6-AF09-CBEB78FD1077}" srcOrd="9" destOrd="0" presId="urn:microsoft.com/office/officeart/2005/8/layout/default"/>
    <dgm:cxn modelId="{29552C24-5C39-453F-9794-FCFACA6E7CF6}" type="presParOf" srcId="{560E870B-FB10-468C-9F9D-40A164204C82}" destId="{DBFDD0EA-EFEF-4E3C-A2A0-83BC7C3E688A}" srcOrd="10" destOrd="0" presId="urn:microsoft.com/office/officeart/2005/8/layout/default"/>
    <dgm:cxn modelId="{85135260-6A63-42C0-A030-B30AD8D79EEA}" type="presParOf" srcId="{560E870B-FB10-468C-9F9D-40A164204C82}" destId="{B32A26CD-8A1A-4E26-9B21-860C3C89D99C}" srcOrd="11" destOrd="0" presId="urn:microsoft.com/office/officeart/2005/8/layout/default"/>
    <dgm:cxn modelId="{79209174-337F-406C-AEFD-8D06192F8815}" type="presParOf" srcId="{560E870B-FB10-468C-9F9D-40A164204C82}" destId="{6AC086EC-041D-4BE9-B0EA-224FD1FCEAF8}" srcOrd="12" destOrd="0" presId="urn:microsoft.com/office/officeart/2005/8/layout/default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4F5D28F-1420-48AB-B1E7-1ECCCDF81650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C446668-1EB4-4A00-8B82-E0CAD682D460}">
      <dgm:prSet custT="1"/>
      <dgm:spPr>
        <a:solidFill>
          <a:schemeClr val="bg1"/>
        </a:solidFill>
        <a:ln>
          <a:solidFill>
            <a:schemeClr val="bg1"/>
          </a:solidFill>
        </a:ln>
      </dgm:spPr>
      <dgm:t>
        <a:bodyPr/>
        <a:lstStyle/>
        <a:p>
          <a:r>
            <a:rPr lang="pt-BR" sz="2800" dirty="0" smtClean="0"/>
            <a:t>Đau xảy ra ngay sau chấn thương</a:t>
          </a:r>
          <a:endParaRPr lang="en-US" sz="2800" dirty="0" smtClean="0"/>
        </a:p>
        <a:p>
          <a:r>
            <a:rPr lang="pt-BR" sz="2800" dirty="0" smtClean="0"/>
            <a:t>Sưng nề bầm tím vùng gãy xương</a:t>
          </a:r>
          <a:endParaRPr lang="en-US" sz="2800" dirty="0" smtClean="0"/>
        </a:p>
        <a:p>
          <a:r>
            <a:rPr lang="pt-BR" sz="2800" dirty="0" smtClean="0"/>
            <a:t>Biến dạng trục chi</a:t>
          </a:r>
          <a:endParaRPr lang="en-US" sz="2800" dirty="0" smtClean="0"/>
        </a:p>
        <a:p>
          <a:r>
            <a:rPr lang="pt-BR" sz="2800" dirty="0" smtClean="0"/>
            <a:t>Giảm hoặc mất cơ năng chi gãy</a:t>
          </a:r>
          <a:endParaRPr lang="en-US" sz="2800" b="1" dirty="0">
            <a:solidFill>
              <a:srgbClr val="0000FF"/>
            </a:solidFill>
            <a:latin typeface="Arial" pitchFamily="34" charset="0"/>
            <a:cs typeface="Arial" pitchFamily="34" charset="0"/>
          </a:endParaRPr>
        </a:p>
      </dgm:t>
    </dgm:pt>
    <dgm:pt modelId="{32EC782A-301E-4C47-B330-A9AD5181D1C9}" type="parTrans" cxnId="{55C236EB-9F94-456E-B55F-6D988C32ABD8}">
      <dgm:prSet/>
      <dgm:spPr/>
      <dgm:t>
        <a:bodyPr/>
        <a:lstStyle/>
        <a:p>
          <a:endParaRPr lang="en-US"/>
        </a:p>
      </dgm:t>
    </dgm:pt>
    <dgm:pt modelId="{C5A77B1B-23C8-454A-AE51-0AA1C6CE4A07}" type="sibTrans" cxnId="{55C236EB-9F94-456E-B55F-6D988C32ABD8}">
      <dgm:prSet/>
      <dgm:spPr/>
      <dgm:t>
        <a:bodyPr/>
        <a:lstStyle/>
        <a:p>
          <a:endParaRPr lang="en-US"/>
        </a:p>
      </dgm:t>
    </dgm:pt>
    <dgm:pt modelId="{FFF7CD6B-D4EC-4807-B9BC-814F1AF7F743}" type="pres">
      <dgm:prSet presAssocID="{94F5D28F-1420-48AB-B1E7-1ECCCDF81650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E03270D-A79B-4603-BF83-CC806C116026}" type="pres">
      <dgm:prSet presAssocID="{CC446668-1EB4-4A00-8B82-E0CAD682D460}" presName="node" presStyleLbl="node1" presStyleIdx="0" presStyleCnt="1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5C236EB-9F94-456E-B55F-6D988C32ABD8}" srcId="{94F5D28F-1420-48AB-B1E7-1ECCCDF81650}" destId="{CC446668-1EB4-4A00-8B82-E0CAD682D460}" srcOrd="0" destOrd="0" parTransId="{32EC782A-301E-4C47-B330-A9AD5181D1C9}" sibTransId="{C5A77B1B-23C8-454A-AE51-0AA1C6CE4A07}"/>
    <dgm:cxn modelId="{15A168ED-82F0-41F4-80F3-1FE625C32F86}" type="presOf" srcId="{94F5D28F-1420-48AB-B1E7-1ECCCDF81650}" destId="{FFF7CD6B-D4EC-4807-B9BC-814F1AF7F743}" srcOrd="0" destOrd="0" presId="urn:microsoft.com/office/officeart/2005/8/layout/hList6"/>
    <dgm:cxn modelId="{36FEBB3A-33AD-4A33-86AF-3D1BA7EEB63F}" type="presOf" srcId="{CC446668-1EB4-4A00-8B82-E0CAD682D460}" destId="{9E03270D-A79B-4603-BF83-CC806C116026}" srcOrd="0" destOrd="0" presId="urn:microsoft.com/office/officeart/2005/8/layout/hList6"/>
    <dgm:cxn modelId="{1968E558-EC40-4EB4-8B24-56AC1242B3DE}" type="presParOf" srcId="{FFF7CD6B-D4EC-4807-B9BC-814F1AF7F743}" destId="{9E03270D-A79B-4603-BF83-CC806C116026}" srcOrd="0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365BD-FDF3-451F-9946-6DDCD89582D1}" type="datetimeFigureOut">
              <a:rPr lang="en-US" smtClean="0"/>
              <a:pPr/>
              <a:t>15/08/2020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3C138-5E6C-4DF7-B4A4-30518B7E1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6660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just" eaLnBrk="1" hangingPunct="1">
              <a:buClr>
                <a:schemeClr val="accent2"/>
              </a:buClr>
              <a:buFont typeface="Wingdings" pitchFamily="2" charset="2"/>
              <a:buChar char="§"/>
            </a:pPr>
            <a:r>
              <a:rPr lang="vi-VN" dirty="0" smtClean="0">
                <a:latin typeface="Arial" charset="0"/>
                <a:cs typeface="Arial" charset="0"/>
              </a:rPr>
              <a:t>Gãy xương là một tình trạng mất tính liên tục của xương, nó có thể biểu hiện từ 1 vết rạn cho đến sự gãy hoàn toàn của xương. Gãy xương</a:t>
            </a:r>
            <a:r>
              <a:rPr lang="en-US" dirty="0" smtClean="0">
                <a:latin typeface="Arial" charset="0"/>
                <a:cs typeface="Arial" charset="0"/>
              </a:rPr>
              <a:t>: G</a:t>
            </a:r>
            <a:r>
              <a:rPr lang="vi-VN" dirty="0" smtClean="0">
                <a:latin typeface="Arial" charset="0"/>
                <a:cs typeface="Arial" charset="0"/>
              </a:rPr>
              <a:t>ây nhiều tai biến cho </a:t>
            </a:r>
            <a:r>
              <a:rPr lang="en-US" dirty="0" smtClean="0">
                <a:latin typeface="Arial" charset="0"/>
                <a:cs typeface="Arial" charset="0"/>
              </a:rPr>
              <a:t>NN</a:t>
            </a:r>
            <a:r>
              <a:rPr lang="vi-VN" dirty="0" smtClean="0">
                <a:latin typeface="Arial" charset="0"/>
                <a:cs typeface="Arial" charset="0"/>
              </a:rPr>
              <a:t> nếu không sơ cứu kịp thời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 </a:t>
            </a:r>
            <a:r>
              <a:rPr lang="en-US" dirty="0" err="1" smtClean="0"/>
              <a:t>Hỏi</a:t>
            </a:r>
            <a:r>
              <a:rPr lang="en-US" dirty="0" smtClean="0"/>
              <a:t>, </a:t>
            </a:r>
            <a:r>
              <a:rPr lang="en-US" dirty="0" err="1" smtClean="0"/>
              <a:t>gợi</a:t>
            </a:r>
            <a:r>
              <a:rPr lang="en-US" baseline="0" dirty="0" smtClean="0"/>
              <a:t> ý</a:t>
            </a:r>
            <a:endParaRPr lang="en-US" dirty="0" smtClean="0"/>
          </a:p>
          <a:p>
            <a:r>
              <a:rPr lang="en-US" dirty="0" smtClean="0"/>
              <a:t>SV </a:t>
            </a:r>
            <a:r>
              <a:rPr lang="en-US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9602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 </a:t>
            </a:r>
            <a:r>
              <a:rPr lang="en-US" dirty="0" err="1" smtClean="0"/>
              <a:t>Hỏi</a:t>
            </a:r>
            <a:r>
              <a:rPr lang="en-US" dirty="0" smtClean="0"/>
              <a:t>, </a:t>
            </a:r>
            <a:r>
              <a:rPr lang="en-US" dirty="0" err="1" smtClean="0"/>
              <a:t>gợi</a:t>
            </a:r>
            <a:r>
              <a:rPr lang="en-US" baseline="0" dirty="0" smtClean="0"/>
              <a:t> ý</a:t>
            </a:r>
            <a:endParaRPr lang="en-US" dirty="0" smtClean="0"/>
          </a:p>
          <a:p>
            <a:r>
              <a:rPr lang="en-US" dirty="0" smtClean="0"/>
              <a:t>SV </a:t>
            </a:r>
            <a:r>
              <a:rPr lang="en-US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960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vi-V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Đây là một loại nẹp khá đa dụng vì có thể uốn cong được theo các cử động tại phần</a:t>
            </a:r>
            <a:r>
              <a:rPr lang="vi-VN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khuỷu tay hay khuỷu chân</a:t>
            </a:r>
            <a:r>
              <a:rPr lang="vi-V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của </a:t>
            </a:r>
            <a:r>
              <a:rPr lang="vi-V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người bệnh. </a:t>
            </a:r>
            <a:r>
              <a:rPr lang="vi-V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Hơn nữa loại nẹp này được làm bằng kim loại nên rất chắc chắn nên rất</a:t>
            </a:r>
            <a:r>
              <a:rPr lang="vi-VN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an toàn với người sử dụng.</a:t>
            </a:r>
            <a:r>
              <a:rPr lang="vi-V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Đây là một loại nẹp khá đa dụng vì có thể uốn cong được theo các cử động tại phần</a:t>
            </a:r>
            <a:r>
              <a:rPr lang="vi-VN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khuỷu tay hay khuỷu chân</a:t>
            </a:r>
            <a:r>
              <a:rPr lang="vi-V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của </a:t>
            </a:r>
            <a:r>
              <a:rPr lang="vi-V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người bệnh. </a:t>
            </a:r>
            <a:r>
              <a:rPr lang="vi-VN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Hơn nữa loại nẹp này được làm bằng kim loại nên rất chắc chắn nên rất</a:t>
            </a:r>
            <a:r>
              <a:rPr lang="vi-VN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an toàn với người sử dụng.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9602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Đây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là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một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loại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nẹp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rất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tiện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lợi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và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hiện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đại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hơn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so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với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loại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nẹp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gỗ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truyền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thống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thường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được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người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bệnh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rất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ưa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thích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vì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sự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tiện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dụng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rất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êm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ái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nhiên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tùy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từng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trường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hợp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mà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người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bệnh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mới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được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dụng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nẹp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hơi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Nẹp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làm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bằng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thép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có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2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sợi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dọc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và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nhiều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đoạn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thép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ngang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nối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với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nhau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như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bậc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Nẹp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có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uốn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cong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theo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các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vị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trí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cần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thiết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Nẹp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dùng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để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cố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định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gãy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xương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cánh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cẳng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tay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cẳng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chân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 </a:t>
            </a:r>
            <a:r>
              <a:rPr lang="en-US" dirty="0" err="1" smtClean="0"/>
              <a:t>Hỏi</a:t>
            </a:r>
            <a:r>
              <a:rPr lang="en-US" dirty="0" smtClean="0"/>
              <a:t>, </a:t>
            </a:r>
            <a:r>
              <a:rPr lang="en-US" dirty="0" err="1" smtClean="0"/>
              <a:t>gợi</a:t>
            </a:r>
            <a:r>
              <a:rPr lang="en-US" baseline="0" dirty="0" smtClean="0"/>
              <a:t> ý</a:t>
            </a:r>
            <a:endParaRPr lang="en-US" dirty="0" smtClean="0"/>
          </a:p>
          <a:p>
            <a:r>
              <a:rPr lang="en-US" dirty="0" smtClean="0"/>
              <a:t>SV </a:t>
            </a:r>
            <a:r>
              <a:rPr lang="en-US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9602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khó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lỗi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trọng</a:t>
            </a:r>
            <a:r>
              <a:rPr lang="en-US" baseline="0" dirty="0" smtClean="0"/>
              <a:t>: 1, 2, 3, 5,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24308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75570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huống</a:t>
            </a:r>
            <a:r>
              <a:rPr lang="en-US" baseline="0" dirty="0" smtClean="0"/>
              <a:t>: GV </a:t>
            </a:r>
            <a:r>
              <a:rPr lang="en-US" baseline="0" dirty="0" err="1" smtClean="0"/>
              <a:t>hoặc</a:t>
            </a:r>
            <a:r>
              <a:rPr lang="en-US" baseline="0" dirty="0" smtClean="0"/>
              <a:t> SV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5911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ở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chúng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mục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tiêu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sau</a:t>
            </a:r>
            <a:r>
              <a:rPr lang="en-US" baseline="0" dirty="0" smtClean="0"/>
              <a:t>: </a:t>
            </a:r>
            <a:r>
              <a:rPr lang="en-US" dirty="0" smtClean="0"/>
              <a:t>SV </a:t>
            </a:r>
            <a:r>
              <a:rPr lang="en-US" dirty="0" err="1" smtClean="0"/>
              <a:t>đọc</a:t>
            </a:r>
            <a:r>
              <a:rPr lang="en-US" dirty="0" smtClean="0"/>
              <a:t>,</a:t>
            </a:r>
            <a:r>
              <a:rPr lang="en-US" baseline="0" dirty="0" smtClean="0"/>
              <a:t> GV </a:t>
            </a:r>
            <a:r>
              <a:rPr lang="en-US" baseline="0" dirty="0" err="1" smtClean="0"/>
              <a:t>tóm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362753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75570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75570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khó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lỗi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trọng</a:t>
            </a:r>
            <a:r>
              <a:rPr lang="en-US" baseline="0" dirty="0" smtClean="0"/>
              <a:t>: 1, 2, 3, 5,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24308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Chỉ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khó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dễ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lỗi</a:t>
            </a:r>
            <a:endParaRPr lang="en-US" baseline="0" dirty="0" smtClean="0"/>
          </a:p>
          <a:p>
            <a:pPr marL="0" indent="0">
              <a:buNone/>
            </a:pPr>
            <a:r>
              <a:rPr lang="en-US" baseline="0" dirty="0" err="1" smtClean="0"/>
              <a:t>Bước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quan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trọng</a:t>
            </a:r>
            <a:r>
              <a:rPr lang="en-US" baseline="0" dirty="0" smtClean="0"/>
              <a:t>: 1, 2, 3, 5,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02430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75570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 </a:t>
            </a:r>
            <a:r>
              <a:rPr lang="en-US" dirty="0" err="1" smtClean="0"/>
              <a:t>Hỏi</a:t>
            </a:r>
            <a:r>
              <a:rPr lang="en-US" dirty="0" smtClean="0"/>
              <a:t>, </a:t>
            </a:r>
            <a:r>
              <a:rPr lang="en-US" dirty="0" err="1" smtClean="0"/>
              <a:t>gợi</a:t>
            </a:r>
            <a:r>
              <a:rPr lang="en-US" baseline="0" dirty="0" smtClean="0"/>
              <a:t> ý</a:t>
            </a:r>
            <a:endParaRPr lang="en-US" dirty="0" smtClean="0"/>
          </a:p>
          <a:p>
            <a:r>
              <a:rPr lang="en-US" dirty="0" smtClean="0"/>
              <a:t>SV </a:t>
            </a:r>
            <a:r>
              <a:rPr lang="en-US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9602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Gãy xương cánh tay dẫn đến tổn thương thần kinh quay. 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Gãy chỏm xương mác dẫn đến tổn thương thần kinh hông khoeo ngoài.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it-IT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Tổn thương mạch máu có thể làm hoại tử chi, thiếu máu nuôi dưỡng chi dẫn đến cơ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bị co rút (hội chứng Volkmann gặp trong gãy 2 xương cẳng tay)</a:t>
            </a:r>
            <a:endParaRPr lang="en-US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9602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 </a:t>
            </a:r>
            <a:r>
              <a:rPr lang="en-US" dirty="0" err="1" smtClean="0"/>
              <a:t>Hỏi</a:t>
            </a:r>
            <a:r>
              <a:rPr lang="en-US" dirty="0" smtClean="0"/>
              <a:t>, </a:t>
            </a:r>
            <a:r>
              <a:rPr lang="en-US" dirty="0" err="1" smtClean="0"/>
              <a:t>gợi</a:t>
            </a:r>
            <a:r>
              <a:rPr lang="en-US" baseline="0" dirty="0" smtClean="0"/>
              <a:t> ý</a:t>
            </a:r>
            <a:endParaRPr lang="en-US" dirty="0" smtClean="0"/>
          </a:p>
          <a:p>
            <a:r>
              <a:rPr lang="en-US" dirty="0" smtClean="0"/>
              <a:t>SV </a:t>
            </a:r>
            <a:r>
              <a:rPr lang="en-US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96025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nạn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duỗi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thẳng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dọc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thân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Buộc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chi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tổn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thể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băng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to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bản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3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mảnh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vải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rộng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ở 3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vị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Cổ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đùi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Cẳng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bụng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Cánh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tay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1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ngực</a:t>
            </a:r>
            <a:r>
              <a:rPr lang="fr-FR" sz="1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pt-BR" sz="1200" dirty="0" smtClean="0"/>
              <a:t>Mọi tai nạn do gãy xương đùi đều phải được coi là tai nạn nặng nề. Người già thường do loãng xương sau một chấn thương nhẹ: trượt chân ngã đập mông hoặc vùng mấu chuyển xuống nền đất cứng, đoạn xương gãy thường cài vào nhau. Người trẻ thường gãy sau những chấn thương mạnh: ngã cao đập khối mấu chuyển hoặc xương chậu xuống nền cứng.</a:t>
            </a:r>
            <a:endParaRPr lang="en-US" dirty="0" smtClean="0">
              <a:latin typeface="Arial" charset="0"/>
              <a:cs typeface="Arial" charset="0"/>
            </a:endParaRPr>
          </a:p>
          <a:p>
            <a:pPr eaLnBrk="1" hangingPunct="1">
              <a:spcBef>
                <a:spcPct val="0"/>
              </a:spcBef>
            </a:pPr>
            <a:endParaRPr lang="en-US" sz="12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4760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ở </a:t>
            </a:r>
            <a:r>
              <a:rPr lang="en-US" baseline="0" dirty="0" err="1" smtClean="0"/>
              <a:t>bài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học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này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chúng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ta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cần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đạt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được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các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mục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tiêu</a:t>
            </a:r>
            <a:r>
              <a:rPr lang="en-US" baseline="0" dirty="0" smtClean="0"/>
              <a:t> </a:t>
            </a:r>
            <a:r>
              <a:rPr lang="en-US" baseline="0" dirty="0" err="1" smtClean="0"/>
              <a:t>sau</a:t>
            </a:r>
            <a:r>
              <a:rPr lang="en-US" baseline="0" dirty="0" smtClean="0"/>
              <a:t>: </a:t>
            </a:r>
            <a:r>
              <a:rPr lang="en-US" dirty="0" smtClean="0"/>
              <a:t>SV </a:t>
            </a:r>
            <a:r>
              <a:rPr lang="en-US" dirty="0" err="1" smtClean="0"/>
              <a:t>đọc</a:t>
            </a:r>
            <a:r>
              <a:rPr lang="en-US" dirty="0" smtClean="0"/>
              <a:t>,</a:t>
            </a:r>
            <a:r>
              <a:rPr lang="en-US" baseline="0" dirty="0" smtClean="0"/>
              <a:t> GV </a:t>
            </a:r>
            <a:r>
              <a:rPr lang="en-US" baseline="0" dirty="0" err="1" smtClean="0"/>
              <a:t>tóm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33627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dirty="0" smtClean="0">
              <a:latin typeface="Arial" pitchFamily="34" charset="0"/>
              <a:cs typeface="Arial" pitchFamily="34" charset="0"/>
            </a:endParaRP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96780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Giảm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bớt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nguy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tổn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mạch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máu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thần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kinh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kín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hở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GV </a:t>
            </a:r>
            <a:r>
              <a:rPr lang="en-US" dirty="0" err="1" smtClean="0"/>
              <a:t>Hỏi</a:t>
            </a:r>
            <a:r>
              <a:rPr lang="en-US" dirty="0" smtClean="0"/>
              <a:t>, </a:t>
            </a:r>
            <a:r>
              <a:rPr lang="en-US" dirty="0" err="1" smtClean="0"/>
              <a:t>gợi</a:t>
            </a:r>
            <a:r>
              <a:rPr lang="en-US" baseline="0" dirty="0" smtClean="0"/>
              <a:t> ý</a:t>
            </a:r>
            <a:endParaRPr lang="en-US" dirty="0" smtClean="0"/>
          </a:p>
          <a:p>
            <a:r>
              <a:rPr lang="en-US" dirty="0" smtClean="0"/>
              <a:t>SV </a:t>
            </a:r>
            <a:r>
              <a:rPr lang="en-US" dirty="0" err="1" smtClean="0"/>
              <a:t>trả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lời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89602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Tóm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tắt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tình</a:t>
            </a:r>
            <a:r>
              <a:rPr lang="en-US" baseline="0" dirty="0" smtClean="0"/>
              <a:t> </a:t>
            </a:r>
            <a:r>
              <a:rPr lang="en-US" baseline="0" dirty="0" err="1" smtClean="0"/>
              <a:t>huống</a:t>
            </a:r>
            <a:r>
              <a:rPr lang="en-US" baseline="0" dirty="0" smtClean="0"/>
              <a:t>: GV </a:t>
            </a:r>
            <a:r>
              <a:rPr lang="en-US" baseline="0" dirty="0" err="1" smtClean="0"/>
              <a:t>hoặc</a:t>
            </a:r>
            <a:r>
              <a:rPr lang="en-US" baseline="0" dirty="0" smtClean="0"/>
              <a:t> SV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B3C138-5E6C-4DF7-B4A4-30518B7E1CA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25911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99898-BF0B-452F-949E-F5EA7B9692BD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27296-8EB9-4A83-9B7D-1FAD224A2D3F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58466-BBE2-41C9-A724-31A3582D4DBC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9261-1394-4555-BBA7-442818D6426F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6FA-0A51-4061-B6CE-B6B3D3D787F6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1F226-3400-48E0-8742-40FCECF57D93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3468-9202-42B6-A194-39C56505978E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26450-3CC8-4EF4-B8BB-C6F944E0A899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21425-8828-4929-A6F1-5F01384B68BB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E5394-349D-47D2-9264-649946AA2DBF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FB5D4-5091-425D-900F-0F97A2661A12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855302-2A34-4896-B138-5BC89EBB2B39}" type="datetime1">
              <a:rPr lang="en-US" smtClean="0"/>
              <a:pPr/>
              <a:t>15/08/2020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F65A9-22AB-466A-842E-C5BF9E56D9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8.png"/><Relationship Id="rId4" Type="http://schemas.openxmlformats.org/officeDocument/2006/relationships/image" Target="../media/image17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dmin\Downloads\vdv-gay-chan-1728.mp4" TargetMode="Externa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openxmlformats.org/officeDocument/2006/relationships/image" Target="../media/image1.jpeg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1.jpe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TRƯỜNG CAO ĐẲNG Y TẾ BẠCH MAI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04800" y="628650"/>
            <a:ext cx="8458200" cy="4286250"/>
          </a:xfrm>
        </p:spPr>
        <p:txBody>
          <a:bodyPr>
            <a:normAutofit/>
          </a:bodyPr>
          <a:lstStyle/>
          <a:p>
            <a:endParaRPr lang="en-US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b="1" dirty="0">
              <a:solidFill>
                <a:srgbClr val="FF000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85800"/>
            <a:ext cx="9144000" cy="514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81000" y="1200150"/>
            <a:ext cx="8382000" cy="3543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 algn="just">
              <a:spcBef>
                <a:spcPct val="20000"/>
              </a:spcBef>
              <a:buFont typeface="Wingdings" pitchFamily="2" charset="2"/>
              <a:buChar char="ü"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28600" y="1143000"/>
            <a:ext cx="8686800" cy="382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C:\Users\Admin\Desktop\Ảnh hình nền\Hình nền Power point\images (5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1785932"/>
            <a:ext cx="9144000" cy="335756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428728" y="857238"/>
            <a:ext cx="65722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GIẢNG DẠY TÍCH HỢP</a:t>
            </a:r>
          </a:p>
          <a:p>
            <a:pPr algn="ctr"/>
            <a:r>
              <a:rPr lang="en-US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MÔ ĐUN 5. KỸ THUẬT ĐIỀU DƯỠNG</a:t>
            </a:r>
            <a:endParaRPr lang="en-US" sz="24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5786414" y="4714855"/>
            <a:ext cx="3357586" cy="4286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dirty="0" err="1" smtClean="0">
                <a:latin typeface="Arial" pitchFamily="34" charset="0"/>
                <a:cs typeface="Arial" pitchFamily="34" charset="0"/>
              </a:rPr>
              <a:t>Bộ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môn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Điều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dưỡng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14282" y="714363"/>
          <a:ext cx="8786874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433630">
                <a:tc>
                  <a:txBody>
                    <a:bodyPr/>
                    <a:lstStyle/>
                    <a:p>
                      <a:pPr lvl="0"/>
                      <a:r>
                        <a:rPr lang="en-US" sz="2200" dirty="0" err="1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Triệu</a:t>
                      </a:r>
                      <a:r>
                        <a:rPr lang="en-US" sz="2200" dirty="0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chứng</a:t>
                      </a:r>
                      <a:r>
                        <a:rPr lang="en-US" sz="2200" dirty="0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2200" dirty="0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chắc</a:t>
                      </a:r>
                      <a:r>
                        <a:rPr lang="en-US" sz="2200" dirty="0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200" dirty="0" err="1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chắn</a:t>
                      </a:r>
                      <a:endParaRPr lang="en-US" sz="2200" dirty="0">
                        <a:solidFill>
                          <a:srgbClr val="86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US" sz="2400" dirty="0" err="1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Triệu</a:t>
                      </a:r>
                      <a:r>
                        <a:rPr lang="en-US" sz="2400" dirty="0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chứng</a:t>
                      </a:r>
                      <a:r>
                        <a:rPr lang="en-US" sz="2400" dirty="0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chắc</a:t>
                      </a:r>
                      <a:r>
                        <a:rPr lang="en-US" sz="2400" dirty="0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860000"/>
                          </a:solidFill>
                          <a:latin typeface="Arial" pitchFamily="34" charset="0"/>
                          <a:cs typeface="Arial" pitchFamily="34" charset="0"/>
                        </a:rPr>
                        <a:t>chắn</a:t>
                      </a:r>
                      <a:endParaRPr lang="en-US" sz="2400" dirty="0" smtClean="0">
                        <a:solidFill>
                          <a:srgbClr val="86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horzOverflow="overflow"/>
                </a:tc>
              </a:tr>
              <a:tr h="2209576">
                <a:tc>
                  <a:txBody>
                    <a:bodyPr/>
                    <a:lstStyle/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Đau</a:t>
                      </a:r>
                      <a:endParaRPr lang="en-US" sz="24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Sưng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nề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bấm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tím</a:t>
                      </a:r>
                      <a:endParaRPr lang="en-US" sz="24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0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Giảm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hoặc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mất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vận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động</a:t>
                      </a:r>
                      <a:endParaRPr lang="en-US" sz="24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horzOverflow="overflow"/>
                </a:tc>
                <a:tc>
                  <a:txBody>
                    <a:bodyPr/>
                    <a:lstStyle/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Cử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động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bất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thường</a:t>
                      </a:r>
                      <a:endParaRPr lang="en-US" sz="24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1">
                        <a:lnSpc>
                          <a:spcPct val="150000"/>
                        </a:lnSpc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-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Biến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dạng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trục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chi</a:t>
                      </a:r>
                    </a:p>
                    <a:p>
                      <a:pPr lvl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tiếng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lạo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xạo</a:t>
                      </a: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xương</a:t>
                      </a:r>
                      <a:endParaRPr lang="en-US" sz="24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lvl="1">
                        <a:lnSpc>
                          <a:spcPct val="150000"/>
                        </a:lnSpc>
                        <a:buFontTx/>
                        <a:buChar char="-"/>
                      </a:pPr>
                      <a:r>
                        <a:rPr lang="en-US" sz="24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Điểm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đau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nhói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tại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nơi</a:t>
                      </a:r>
                      <a:r>
                        <a:rPr lang="en-US" sz="24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gãy</a:t>
                      </a:r>
                      <a:endParaRPr lang="en-US" sz="24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21920" marR="121920" horzOverflow="overflow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2264" y="4643452"/>
            <a:ext cx="2133600" cy="273844"/>
          </a:xfrm>
        </p:spPr>
        <p:txBody>
          <a:bodyPr/>
          <a:lstStyle/>
          <a:p>
            <a:fld id="{4EAF65A9-22AB-466A-842E-C5BF9E56D95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14361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TRIỆU CHỨNG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7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84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62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VỊ TRÍ GÃY XƯƠNG ĐÙI  - CẲNG CHÂN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7" name="Picture 3" descr="D:\ảnh\LOGO bachm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84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 r="43277"/>
          <a:stretch>
            <a:fillRect/>
          </a:stretch>
        </p:blipFill>
        <p:spPr bwMode="auto">
          <a:xfrm>
            <a:off x="214282" y="857238"/>
            <a:ext cx="2214578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857238"/>
            <a:ext cx="228601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14942" y="785800"/>
            <a:ext cx="192882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358082" y="857238"/>
            <a:ext cx="1571636" cy="2357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Rectangle 15"/>
          <p:cNvSpPr/>
          <p:nvPr/>
        </p:nvSpPr>
        <p:spPr>
          <a:xfrm>
            <a:off x="428596" y="3643320"/>
            <a:ext cx="3571900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xương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đùi</a:t>
            </a:r>
            <a:endParaRPr lang="en-US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14942" y="3571882"/>
            <a:ext cx="3429024" cy="84296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xương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cẳng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chân</a:t>
            </a:r>
            <a:endParaRPr lang="en-US" sz="24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62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pt-BR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pt-BR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pt-BR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Câu 3. Mục đích cố định tạm thời gãy xương là: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7" name="Picture 3" descr="D:\ảnh\LOGO bachm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84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285720" y="1200151"/>
            <a:ext cx="8401080" cy="3014673"/>
          </a:xfrm>
        </p:spPr>
        <p:txBody>
          <a:bodyPr>
            <a:normAutofit fontScale="32500" lnSpcReduction="20000"/>
          </a:bodyPr>
          <a:lstStyle/>
          <a:p>
            <a:pPr marL="1371600" lvl="2" indent="-457200">
              <a:lnSpc>
                <a:spcPct val="170000"/>
              </a:lnSpc>
              <a:buFont typeface="+mj-lt"/>
              <a:buAutoNum type="alphaUcPeriod"/>
            </a:pP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Giảm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đau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phòng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chống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sốc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1371600" lvl="2" indent="-457200">
              <a:lnSpc>
                <a:spcPct val="170000"/>
              </a:lnSpc>
              <a:buFont typeface="+mj-lt"/>
              <a:buAutoNum type="alphaUcPeriod"/>
            </a:pP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Nắn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lệch</a:t>
            </a:r>
            <a:endParaRPr lang="en-US" sz="7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371600" lvl="2" indent="-457200">
              <a:lnSpc>
                <a:spcPct val="170000"/>
              </a:lnSpc>
              <a:buFont typeface="+mj-lt"/>
              <a:buAutoNum type="alphaUcPeriod"/>
            </a:pP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Giảm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sưng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nề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1371600" lvl="2" indent="-457200">
              <a:lnSpc>
                <a:spcPct val="170000"/>
              </a:lnSpc>
              <a:buFont typeface="+mj-lt"/>
              <a:buAutoNum type="alphaUcPeriod"/>
            </a:pP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Hạn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chế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vận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7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động</a:t>
            </a:r>
            <a:r>
              <a:rPr lang="en-US" sz="7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>
              <a:buNone/>
            </a:pPr>
            <a:endParaRPr lang="en-US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Arc 8"/>
          <p:cNvSpPr/>
          <p:nvPr/>
        </p:nvSpPr>
        <p:spPr>
          <a:xfrm>
            <a:off x="1142976" y="1285866"/>
            <a:ext cx="528638" cy="528638"/>
          </a:xfrm>
          <a:prstGeom prst="arc">
            <a:avLst>
              <a:gd name="adj1" fmla="val 132159"/>
              <a:gd name="adj2" fmla="val 0"/>
            </a:avLst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0114"/>
            <a:ext cx="9144000" cy="4143386"/>
          </a:xfrm>
        </p:spPr>
        <p:txBody>
          <a:bodyPr>
            <a:normAutofit fontScale="70000" lnSpcReduction="20000"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Giảm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đau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ngừa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sốc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Giảm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bớt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nguy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tổn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thứ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phát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Trong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hở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cầm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máu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bảo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vệ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vết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ngừa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nhiễm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5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khuẩn</a:t>
            </a:r>
            <a:r>
              <a:rPr lang="en-US" sz="45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0"/>
            <a:ext cx="9144000" cy="785800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4. MỤC ĐÍCH CỐ ĐỊNH GÃY  XƯƠNG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6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384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8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1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Câu 4</a:t>
            </a:r>
            <a:r>
              <a:rPr lang="pt-BR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7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Nguyên</a:t>
            </a:r>
            <a:r>
              <a:rPr lang="en-US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tắc</a:t>
            </a:r>
            <a:r>
              <a:rPr lang="en-US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cố</a:t>
            </a:r>
            <a:r>
              <a:rPr lang="en-US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lang="en-US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gãy</a:t>
            </a:r>
            <a:r>
              <a:rPr lang="en-US" sz="27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7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xương</a:t>
            </a:r>
            <a:r>
              <a:rPr lang="en-US" sz="2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7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27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214282" y="1285866"/>
            <a:ext cx="8929718" cy="2943234"/>
          </a:xfrm>
        </p:spPr>
        <p:txBody>
          <a:bodyPr>
            <a:normAutofit/>
          </a:bodyPr>
          <a:lstStyle/>
          <a:p>
            <a:pPr marL="514350" lvl="0" indent="-514350" algn="l">
              <a:lnSpc>
                <a:spcPct val="150000"/>
              </a:lnSpc>
              <a:buFont typeface="+mj-lt"/>
              <a:buAutoNum type="alphaUcPeriod"/>
            </a:pPr>
            <a:r>
              <a:rPr lang="pt-BR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Nẹp phải đủ dài để cố định khớp trên và khớp dưới chỗ gãy.</a:t>
            </a:r>
            <a:endParaRPr lang="en-US" sz="20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 algn="l">
              <a:lnSpc>
                <a:spcPct val="150000"/>
              </a:lnSpc>
              <a:buFont typeface="+mj-lt"/>
              <a:buAutoNum type="alphaUcPeriod"/>
            </a:pPr>
            <a:r>
              <a:rPr lang="pt-BR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Gãy có kèm vết thương thì phải bất động xương gãy rồi xử lý VT.</a:t>
            </a:r>
            <a:endParaRPr lang="en-US" sz="20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 algn="l">
              <a:lnSpc>
                <a:spcPct val="150000"/>
              </a:lnSpc>
              <a:buFont typeface="+mj-lt"/>
              <a:buAutoNum type="alphaUcPeriod"/>
            </a:pPr>
            <a:r>
              <a:rPr lang="pt-BR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Vận chuyển nạn nhân đến cơ sở điều trị ngay sau khi chấn thương.</a:t>
            </a:r>
            <a:endParaRPr lang="en-US" sz="20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 algn="l">
              <a:lnSpc>
                <a:spcPct val="150000"/>
              </a:lnSpc>
              <a:buFont typeface="+mj-lt"/>
              <a:buAutoNum type="alphaUcPeriod"/>
            </a:pPr>
            <a:r>
              <a:rPr lang="pt-BR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Trong trường hợp gãy hở thì phải kéo nắn rồi mới bất động xương gãy.</a:t>
            </a:r>
            <a:endParaRPr lang="en-US" sz="20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8446" y="142858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8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Subtitle 2"/>
          <p:cNvSpPr txBox="1">
            <a:spLocks/>
          </p:cNvSpPr>
          <p:nvPr/>
        </p:nvSpPr>
        <p:spPr>
          <a:xfrm flipV="1">
            <a:off x="785786" y="5679284"/>
            <a:ext cx="8991600" cy="2500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76600" y="180343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772400" y="399791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501090" y="1928808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rc 14"/>
          <p:cNvSpPr/>
          <p:nvPr/>
        </p:nvSpPr>
        <p:spPr>
          <a:xfrm>
            <a:off x="214282" y="1285866"/>
            <a:ext cx="528638" cy="500066"/>
          </a:xfrm>
          <a:prstGeom prst="arc">
            <a:avLst>
              <a:gd name="adj1" fmla="val 132159"/>
              <a:gd name="adj2" fmla="val 0"/>
            </a:avLst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805373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57238"/>
            <a:ext cx="9144000" cy="4286262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đủ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dài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khớp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khớp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ổ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đặt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trực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tiếp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sát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da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nên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cởi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quần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áo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nạn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nhân</a:t>
            </a:r>
            <a:endParaRPr lang="en-US" sz="21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Lót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bông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gạc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chỗ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mấu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lồi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của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xương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đầu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lvl="0">
              <a:spcBef>
                <a:spcPts val="0"/>
              </a:spcBef>
            </a:pP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Buộc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dây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ố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ổ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khớp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ổ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khớp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1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ổ </a:t>
            </a:r>
            <a:r>
              <a:rPr lang="en-US" sz="21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0">
              <a:spcBef>
                <a:spcPts val="0"/>
              </a:spcBef>
            </a:pP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chi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sau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sơ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cứu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tạo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nhất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thì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chi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gẫy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chi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lành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hoặc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vào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thể</a:t>
            </a:r>
            <a:endParaRPr lang="en-US" sz="2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</a:pP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Đối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với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gãy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xương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đùi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: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cẩn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thận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khi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tiến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hành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cố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định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phải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có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người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phụ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kéo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chi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liên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tục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bằng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một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lực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không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đổi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cho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tới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khi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cố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định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xong</a:t>
            </a:r>
            <a:endParaRPr lang="en-US" sz="2200" dirty="0" smtClean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 lvl="0">
              <a:spcBef>
                <a:spcPts val="0"/>
              </a:spcBef>
            </a:pP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hở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nội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khớp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bất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kéo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nắn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kết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hợp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vết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thương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mềm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Nhanh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chóng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nhẹ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nhàng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vận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chuyển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nạn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đến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cơ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sở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điều</a:t>
            </a:r>
            <a:r>
              <a:rPr lang="en-US" sz="22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trị</a:t>
            </a:r>
            <a:endParaRPr lang="en-US" sz="22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0" y="1"/>
            <a:ext cx="9144000" cy="714362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5</a:t>
            </a:r>
            <a:r>
              <a:rPr kumimoji="0" lang="en-US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. NGUYÊN TẮC CỐ ĐỊNH GÃY</a:t>
            </a:r>
            <a:r>
              <a:rPr kumimoji="0" lang="en-US" sz="30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itchFamily="34" charset="0"/>
                <a:ea typeface="Tahoma" pitchFamily="34" charset="0"/>
                <a:cs typeface="Arial" pitchFamily="34" charset="0"/>
              </a:rPr>
              <a:t> XƯƠNG</a:t>
            </a:r>
            <a:endParaRPr kumimoji="0" lang="en-US" sz="3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6" name="Picture 3" descr="D:\ảnh\LOGO bachma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84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6. QUY TRÌNH KỸ THUẬT</a:t>
            </a:r>
            <a:endParaRPr lang="en-US" sz="32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6200" y="1785932"/>
            <a:ext cx="9067800" cy="1714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KỸ THUẬT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 ĐỊNH GÃY XƯƠNG ĐÙI BẰNG NẸP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30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00113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lâm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sàng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214282" y="1071552"/>
            <a:ext cx="8786874" cy="385765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rgbClr val="0000FF"/>
                </a:solidFill>
              </a:rPr>
              <a:t>Tình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huống</a:t>
            </a:r>
            <a:r>
              <a:rPr lang="en-US" sz="2400" b="1" dirty="0" smtClean="0">
                <a:solidFill>
                  <a:srgbClr val="0000FF"/>
                </a:solidFill>
              </a:rPr>
              <a:t> 1: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Dương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Thị</a:t>
            </a:r>
            <a:r>
              <a:rPr lang="en-US" sz="2400" dirty="0" smtClean="0">
                <a:solidFill>
                  <a:srgbClr val="0000FF"/>
                </a:solidFill>
              </a:rPr>
              <a:t> M 76 </a:t>
            </a:r>
            <a:r>
              <a:rPr lang="en-US" sz="2400" dirty="0" err="1" smtClean="0">
                <a:solidFill>
                  <a:srgbClr val="0000FF"/>
                </a:solidFill>
              </a:rPr>
              <a:t>tuổi</a:t>
            </a:r>
            <a:r>
              <a:rPr lang="en-US" sz="2400" dirty="0" smtClean="0">
                <a:solidFill>
                  <a:srgbClr val="0000FF"/>
                </a:solidFill>
              </a:rPr>
              <a:t>,  </a:t>
            </a:r>
            <a:r>
              <a:rPr lang="en-US" sz="2400" dirty="0" err="1" smtClean="0">
                <a:solidFill>
                  <a:srgbClr val="0000FF"/>
                </a:solidFill>
              </a:rPr>
              <a:t>bị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ngã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cầu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thang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sau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ngã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đau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nhiều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đùi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sưng</a:t>
            </a:r>
            <a:r>
              <a:rPr lang="en-US" sz="2400" dirty="0" smtClean="0">
                <a:solidFill>
                  <a:srgbClr val="0000FF"/>
                </a:solidFill>
              </a:rPr>
              <a:t> to  </a:t>
            </a:r>
            <a:r>
              <a:rPr lang="en-US" sz="2400" dirty="0" err="1" smtClean="0">
                <a:solidFill>
                  <a:srgbClr val="0000FF"/>
                </a:solidFill>
              </a:rPr>
              <a:t>và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mất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vận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động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</a:rPr>
              <a:t> (T), </a:t>
            </a:r>
            <a:r>
              <a:rPr lang="en-US" sz="2400" dirty="0" err="1" smtClean="0">
                <a:solidFill>
                  <a:srgbClr val="0000FF"/>
                </a:solidFill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vi-VN" sz="2400" dirty="0" smtClean="0">
                <a:solidFill>
                  <a:srgbClr val="0000FF"/>
                </a:solidFill>
              </a:rPr>
              <a:t>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ngắn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đổ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ra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ngoài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viên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cấp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cứu</a:t>
            </a:r>
            <a:r>
              <a:rPr lang="en-US" sz="2400" dirty="0" smtClean="0">
                <a:solidFill>
                  <a:srgbClr val="0000FF"/>
                </a:solidFill>
              </a:rPr>
              <a:t> 115 </a:t>
            </a:r>
            <a:r>
              <a:rPr lang="en-US" sz="2400" dirty="0" err="1" smtClean="0">
                <a:solidFill>
                  <a:srgbClr val="0000FF"/>
                </a:solidFill>
              </a:rPr>
              <a:t>thăm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khám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và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xác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định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là</a:t>
            </a:r>
            <a:r>
              <a:rPr lang="vi-VN" sz="2400" dirty="0" smtClean="0">
                <a:solidFill>
                  <a:srgbClr val="0000FF"/>
                </a:solidFill>
              </a:rPr>
              <a:t> gãy kín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vi-VN" sz="2400" dirty="0" smtClean="0">
                <a:solidFill>
                  <a:srgbClr val="0000FF"/>
                </a:solidFill>
              </a:rPr>
              <a:t>1/3 giữa </a:t>
            </a:r>
            <a:r>
              <a:rPr lang="en-US" sz="2400" dirty="0" err="1" smtClean="0">
                <a:solidFill>
                  <a:srgbClr val="0000FF"/>
                </a:solidFill>
              </a:rPr>
              <a:t>xương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đùi</a:t>
            </a:r>
            <a:r>
              <a:rPr lang="en-US" sz="2400" dirty="0" smtClean="0">
                <a:solidFill>
                  <a:srgbClr val="0000FF"/>
                </a:solidFill>
              </a:rPr>
              <a:t> (T). </a:t>
            </a:r>
          </a:p>
          <a:p>
            <a:pPr lvl="0" algn="l"/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l"/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thuật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xương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đùi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kín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nạn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M</a:t>
            </a:r>
          </a:p>
          <a:p>
            <a:pPr lvl="0" algn="l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2.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thuật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xương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đùi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kín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nạn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M</a:t>
            </a:r>
          </a:p>
          <a:p>
            <a:pPr lvl="0" algn="l"/>
            <a:endParaRPr lang="en-US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142858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285720" y="1071552"/>
            <a:ext cx="8491534" cy="3714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76600" y="180343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772400" y="399791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501090" y="1928808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0537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85800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lâm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sàng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214282" y="1071552"/>
            <a:ext cx="8786874" cy="385765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rgbClr val="0000FF"/>
                </a:solidFill>
              </a:rPr>
              <a:t>Tình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huống</a:t>
            </a:r>
            <a:r>
              <a:rPr lang="en-US" sz="2400" b="1" dirty="0" smtClean="0">
                <a:solidFill>
                  <a:srgbClr val="0000FF"/>
                </a:solidFill>
              </a:rPr>
              <a:t> 1: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Dương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Thị</a:t>
            </a:r>
            <a:r>
              <a:rPr lang="en-US" sz="2400" dirty="0" smtClean="0">
                <a:solidFill>
                  <a:srgbClr val="0000FF"/>
                </a:solidFill>
              </a:rPr>
              <a:t> M   </a:t>
            </a:r>
            <a:r>
              <a:rPr lang="en-US" sz="2400" dirty="0" err="1" smtClean="0">
                <a:solidFill>
                  <a:srgbClr val="0000FF"/>
                </a:solidFill>
              </a:rPr>
              <a:t>tuổi</a:t>
            </a:r>
            <a:r>
              <a:rPr lang="en-US" sz="2400" dirty="0" smtClean="0">
                <a:solidFill>
                  <a:srgbClr val="0000FF"/>
                </a:solidFill>
              </a:rPr>
              <a:t>. 76 </a:t>
            </a:r>
            <a:r>
              <a:rPr lang="en-US" sz="2400" dirty="0" err="1" smtClean="0">
                <a:solidFill>
                  <a:srgbClr val="0000FF"/>
                </a:solidFill>
              </a:rPr>
              <a:t>bị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ngã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cầu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thang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sau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ngã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đau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nhiều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đùi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sưng</a:t>
            </a:r>
            <a:r>
              <a:rPr lang="en-US" sz="2400" dirty="0" smtClean="0">
                <a:solidFill>
                  <a:srgbClr val="0000FF"/>
                </a:solidFill>
              </a:rPr>
              <a:t> to  </a:t>
            </a:r>
            <a:r>
              <a:rPr lang="en-US" sz="2400" dirty="0" err="1" smtClean="0">
                <a:solidFill>
                  <a:srgbClr val="0000FF"/>
                </a:solidFill>
              </a:rPr>
              <a:t>và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mất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vận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động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</a:rPr>
              <a:t> (T), </a:t>
            </a:r>
            <a:r>
              <a:rPr lang="en-US" sz="2400" dirty="0" err="1" smtClean="0">
                <a:solidFill>
                  <a:srgbClr val="0000FF"/>
                </a:solidFill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</a:rPr>
              <a:t> T </a:t>
            </a:r>
            <a:r>
              <a:rPr lang="en-US" sz="2400" dirty="0" err="1" smtClean="0">
                <a:solidFill>
                  <a:srgbClr val="0000FF"/>
                </a:solidFill>
              </a:rPr>
              <a:t>ngắn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đổ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ra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ngoài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viên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cấp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cứu</a:t>
            </a:r>
            <a:r>
              <a:rPr lang="en-US" sz="2400" dirty="0" smtClean="0">
                <a:solidFill>
                  <a:srgbClr val="0000FF"/>
                </a:solidFill>
              </a:rPr>
              <a:t> 115 </a:t>
            </a:r>
            <a:r>
              <a:rPr lang="en-US" sz="2400" dirty="0" err="1" smtClean="0">
                <a:solidFill>
                  <a:srgbClr val="0000FF"/>
                </a:solidFill>
              </a:rPr>
              <a:t>thăm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khám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và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xác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định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là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gãy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kín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xương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đùi</a:t>
            </a:r>
            <a:r>
              <a:rPr lang="en-US" sz="2400" dirty="0" smtClean="0">
                <a:solidFill>
                  <a:srgbClr val="0000FF"/>
                </a:solidFill>
              </a:rPr>
              <a:t> (T). </a:t>
            </a:r>
          </a:p>
          <a:p>
            <a:pPr lvl="0" algn="l"/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l"/>
            <a:r>
              <a:rPr lang="en-US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Hãy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chuẩn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bị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dụng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cụ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thuật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kín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xương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đùi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nạn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M</a:t>
            </a:r>
          </a:p>
          <a:p>
            <a:pPr lvl="0" algn="l"/>
            <a:r>
              <a:rPr lang="en-US" sz="2400" dirty="0" smtClean="0">
                <a:solidFill>
                  <a:srgbClr val="A4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lvl="0" algn="l"/>
            <a:endParaRPr lang="en-US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86776" y="142858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2844" y="142858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285720" y="1071552"/>
            <a:ext cx="8491534" cy="3714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76600" y="180343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772400" y="399791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501090" y="1928808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0537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071534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DỤNG CỤ CỐ ĐỊNH GÃY XƯƠNG 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2000232" y="2714626"/>
            <a:ext cx="2143140" cy="428628"/>
          </a:xfrm>
        </p:spPr>
        <p:txBody>
          <a:bodyPr>
            <a:noAutofit/>
          </a:bodyPr>
          <a:lstStyle/>
          <a:p>
            <a:endParaRPr lang="en-US" sz="1600" dirty="0" smtClean="0">
              <a:solidFill>
                <a:srgbClr val="0000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858016" y="2714626"/>
            <a:ext cx="2133600" cy="273844"/>
          </a:xfrm>
        </p:spPr>
        <p:txBody>
          <a:bodyPr/>
          <a:lstStyle/>
          <a:p>
            <a:endParaRPr lang="en-US" sz="1400" dirty="0">
              <a:solidFill>
                <a:srgbClr val="0000FF"/>
              </a:solidFill>
            </a:endParaRPr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8446" y="142858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42858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285720" y="2357436"/>
            <a:ext cx="2857520" cy="571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76600" y="180343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772400" y="399791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501090" y="1928808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AutoShape 4" descr="https://salt.tikicdn.com/cache/64x64/ts/product/41/e0/86/90efd3bdd66550a4f56308c930ac7c8d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0" y="2571750"/>
            <a:ext cx="2143108" cy="4286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6" name="Picture 25" descr="C:\Users\Admin\Downloads\20190722_184145.jpg"/>
          <p:cNvPicPr/>
          <p:nvPr/>
        </p:nvPicPr>
        <p:blipFill>
          <a:blip r:embed="rId5" cstate="print"/>
          <a:srcRect l="6208" b="13838"/>
          <a:stretch>
            <a:fillRect/>
          </a:stretch>
        </p:blipFill>
        <p:spPr bwMode="auto">
          <a:xfrm>
            <a:off x="3929058" y="3214692"/>
            <a:ext cx="26860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Picture 31" descr="C:\Users\Admin\Downloads\20190722_183335.jpg"/>
          <p:cNvPicPr/>
          <p:nvPr/>
        </p:nvPicPr>
        <p:blipFill>
          <a:blip r:embed="rId6" cstate="print"/>
          <a:srcRect l="6743" t="20353" r="5809" b="24359"/>
          <a:stretch>
            <a:fillRect/>
          </a:stretch>
        </p:blipFill>
        <p:spPr bwMode="auto">
          <a:xfrm>
            <a:off x="3857620" y="1285866"/>
            <a:ext cx="2768600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357158" y="1428742"/>
            <a:ext cx="3357586" cy="32147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  <a:buFontTx/>
              <a:buChar char="-"/>
            </a:pPr>
            <a:r>
              <a:rPr lang="en-US" dirty="0" smtClean="0">
                <a:solidFill>
                  <a:srgbClr val="0000FF"/>
                </a:solidFill>
              </a:rPr>
              <a:t> 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Hộp</a:t>
            </a:r>
            <a:r>
              <a:rPr lang="en-US" sz="2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chống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sốc</a:t>
            </a:r>
            <a:endParaRPr lang="en-US" sz="20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Nẹp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gỗ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(2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dài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1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ngắn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20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Dây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buộc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5 (2 to, 3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nhỏ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Băng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cuộn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1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Lót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bông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9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Cáng</a:t>
            </a:r>
            <a:endParaRPr lang="en-US" sz="20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Phiếu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chuyển</a:t>
            </a:r>
            <a:r>
              <a:rPr lang="en-US" sz="20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thương</a:t>
            </a:r>
            <a:endParaRPr lang="en-US" sz="20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FontTx/>
              <a:buChar char="-"/>
            </a:pPr>
            <a:endParaRPr lang="en-US" sz="2000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7" name="Picture 3" descr="C:\Users\Admin\Downloads\20191009_165707.jpg"/>
          <p:cNvPicPr>
            <a:picLocks noChangeAspect="1" noChangeArrowheads="1"/>
          </p:cNvPicPr>
          <p:nvPr/>
        </p:nvPicPr>
        <p:blipFill>
          <a:blip r:embed="rId7" cstate="print"/>
          <a:srcRect l="10000" t="8417" r="4999" b="8586"/>
          <a:stretch>
            <a:fillRect/>
          </a:stretch>
        </p:blipFill>
        <p:spPr bwMode="auto">
          <a:xfrm>
            <a:off x="6929454" y="1285866"/>
            <a:ext cx="2071702" cy="2857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880537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81"/>
            <a:ext cx="8229600" cy="30944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Câu</a:t>
            </a:r>
            <a:r>
              <a:rPr lang="en-US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hỏi</a:t>
            </a:r>
            <a:r>
              <a:rPr lang="en-US" sz="36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</a:t>
            </a:r>
          </a:p>
          <a:p>
            <a:pPr algn="ctr">
              <a:buNone/>
            </a:pPr>
            <a:r>
              <a:rPr lang="en-US" sz="3600" b="1" dirty="0" err="1" smtClean="0">
                <a:solidFill>
                  <a:srgbClr val="0000FF"/>
                </a:solidFill>
              </a:rPr>
              <a:t>Vận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động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viên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trong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đoạn</a:t>
            </a:r>
            <a:r>
              <a:rPr lang="en-US" sz="3600" b="1" dirty="0" smtClean="0">
                <a:solidFill>
                  <a:srgbClr val="0000FF"/>
                </a:solidFill>
              </a:rPr>
              <a:t> video </a:t>
            </a:r>
          </a:p>
          <a:p>
            <a:pPr algn="ctr">
              <a:buNone/>
            </a:pPr>
            <a:r>
              <a:rPr lang="en-US" sz="3600" b="1" dirty="0" err="1" smtClean="0">
                <a:solidFill>
                  <a:srgbClr val="0000FF"/>
                </a:solidFill>
              </a:rPr>
              <a:t>gặp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vấn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đề</a:t>
            </a:r>
            <a:r>
              <a:rPr lang="en-US" sz="3600" b="1" dirty="0" smtClean="0">
                <a:solidFill>
                  <a:srgbClr val="0000FF"/>
                </a:solidFill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</a:rPr>
              <a:t>gì</a:t>
            </a:r>
            <a:r>
              <a:rPr lang="en-US" sz="3600" b="1" dirty="0" smtClean="0">
                <a:solidFill>
                  <a:srgbClr val="0000FF"/>
                </a:solidFill>
              </a:rPr>
              <a:t>?</a:t>
            </a:r>
          </a:p>
          <a:p>
            <a:pPr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72264" y="4572014"/>
            <a:ext cx="2133600" cy="273844"/>
          </a:xfrm>
        </p:spPr>
        <p:txBody>
          <a:bodyPr/>
          <a:lstStyle/>
          <a:p>
            <a:fld id="{4EAF65A9-22AB-466A-842E-C5BF9E56D95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000114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TRƯỜNG CAO ĐẲNG Y TẾ BẠCH MAI</a:t>
            </a:r>
            <a:endParaRPr lang="en-US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85800"/>
            <a:ext cx="9144000" cy="4357699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gỗ</a:t>
            </a: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8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en-US" sz="28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Cramer</a:t>
            </a:r>
          </a:p>
          <a:p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US" sz="28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85800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7. DỤNG CỤ CỐ ĐỊNH GÃY XƯƠNG 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6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8677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7" descr="C:\Users\Admin\Desktop\download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00694" y="928676"/>
            <a:ext cx="2228846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93.jpeg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643570" y="2000246"/>
            <a:ext cx="2071702" cy="1357322"/>
          </a:xfrm>
          <a:prstGeom prst="rect">
            <a:avLst/>
          </a:prstGeom>
        </p:spPr>
      </p:pic>
      <p:pic>
        <p:nvPicPr>
          <p:cNvPr id="11" name="Picture 10" descr="https://salt.tikicdn.com/cache/200x200/ts/product/6b/a6/36/6e466e89dc3cdfafb0cd420677b298e5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8" y="3500444"/>
            <a:ext cx="2035809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62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pPr lvl="0"/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Tình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huống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lâm</a:t>
            </a:r>
            <a:r>
              <a:rPr lang="en-US" sz="36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b="1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sàng</a:t>
            </a:r>
            <a: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en-US" sz="24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214282" y="1071552"/>
            <a:ext cx="8786874" cy="385765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 smtClean="0">
                <a:solidFill>
                  <a:srgbClr val="0000FF"/>
                </a:solidFill>
              </a:rPr>
              <a:t>Tình</a:t>
            </a:r>
            <a:r>
              <a:rPr lang="en-US" sz="2400" b="1" dirty="0" smtClean="0">
                <a:solidFill>
                  <a:srgbClr val="0000FF"/>
                </a:solidFill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</a:rPr>
              <a:t>huống</a:t>
            </a:r>
            <a:r>
              <a:rPr lang="en-US" sz="2400" b="1" dirty="0" smtClean="0">
                <a:solidFill>
                  <a:srgbClr val="0000FF"/>
                </a:solidFill>
              </a:rPr>
              <a:t> 1: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</a:rPr>
              <a:t> 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DươngThị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smtClean="0">
                <a:solidFill>
                  <a:srgbClr val="0000FF"/>
                </a:solidFill>
              </a:rPr>
              <a:t>M 76 </a:t>
            </a:r>
            <a:r>
              <a:rPr lang="en-US" sz="2400" dirty="0" err="1" smtClean="0">
                <a:solidFill>
                  <a:srgbClr val="0000FF"/>
                </a:solidFill>
              </a:rPr>
              <a:t>tuổi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bị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ngã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cầu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thang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sau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ngã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đau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nhiều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đùi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sưng</a:t>
            </a:r>
            <a:r>
              <a:rPr lang="en-US" sz="2400" dirty="0" smtClean="0">
                <a:solidFill>
                  <a:srgbClr val="0000FF"/>
                </a:solidFill>
              </a:rPr>
              <a:t> to  </a:t>
            </a:r>
            <a:r>
              <a:rPr lang="en-US" sz="2400" dirty="0" err="1" smtClean="0">
                <a:solidFill>
                  <a:srgbClr val="0000FF"/>
                </a:solidFill>
              </a:rPr>
              <a:t>và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mất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vận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động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</a:rPr>
              <a:t> (T), </a:t>
            </a:r>
            <a:r>
              <a:rPr lang="en-US" sz="2400" dirty="0" err="1" smtClean="0">
                <a:solidFill>
                  <a:srgbClr val="0000FF"/>
                </a:solidFill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</a:rPr>
              <a:t> T </a:t>
            </a:r>
            <a:r>
              <a:rPr lang="en-US" sz="2400" dirty="0" err="1" smtClean="0">
                <a:solidFill>
                  <a:srgbClr val="0000FF"/>
                </a:solidFill>
              </a:rPr>
              <a:t>ngắn</a:t>
            </a:r>
            <a:r>
              <a:rPr lang="en-US" sz="2400" dirty="0" smtClean="0">
                <a:solidFill>
                  <a:srgbClr val="0000FF"/>
                </a:solidFill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</a:rPr>
              <a:t>đổ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ra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ngoài</a:t>
            </a:r>
            <a:r>
              <a:rPr lang="en-US" sz="2400" dirty="0" smtClean="0">
                <a:solidFill>
                  <a:srgbClr val="0000FF"/>
                </a:solidFill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được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viên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cấp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cứu</a:t>
            </a:r>
            <a:r>
              <a:rPr lang="en-US" sz="2400" dirty="0" smtClean="0">
                <a:solidFill>
                  <a:srgbClr val="0000FF"/>
                </a:solidFill>
              </a:rPr>
              <a:t> 115 </a:t>
            </a:r>
            <a:r>
              <a:rPr lang="en-US" sz="2400" dirty="0" err="1" smtClean="0">
                <a:solidFill>
                  <a:srgbClr val="0000FF"/>
                </a:solidFill>
              </a:rPr>
              <a:t>thăm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khám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và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xác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định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là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gãy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kín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xương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</a:rPr>
              <a:t>đùi</a:t>
            </a:r>
            <a:r>
              <a:rPr lang="en-US" sz="2400" dirty="0" smtClean="0">
                <a:solidFill>
                  <a:srgbClr val="0000FF"/>
                </a:solidFill>
              </a:rPr>
              <a:t> (T). </a:t>
            </a:r>
          </a:p>
          <a:p>
            <a:pPr lvl="0" algn="l"/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lvl="0" algn="l"/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2.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Tiến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hành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kỹ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thuật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kín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xương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đùi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bằng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nạn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M</a:t>
            </a:r>
          </a:p>
          <a:p>
            <a:pPr lvl="0" algn="l"/>
            <a:endParaRPr lang="en-US" sz="26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84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285720" y="1071552"/>
            <a:ext cx="8491534" cy="37147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76600" y="180343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772400" y="399791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501090" y="1928808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0537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QTKT CỐ ĐỊNH GÃY KÍN XƯƠNG ĐÙI BẰNG NẸP</a:t>
            </a:r>
            <a:endParaRPr lang="en-US" sz="22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85720" y="642924"/>
            <a:ext cx="8643998" cy="4286280"/>
          </a:xfrm>
        </p:spPr>
        <p:txBody>
          <a:bodyPr>
            <a:noAutofit/>
          </a:bodyPr>
          <a:lstStyle/>
          <a:p>
            <a:pPr marL="457200" lvl="0" indent="-457200" algn="l"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Động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viên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an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ủi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cho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nằm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trạng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Xác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vị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trí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gãy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 algn="l">
              <a:spcBef>
                <a:spcPts val="0"/>
              </a:spcBef>
              <a:buFont typeface="+mj-lt"/>
              <a:buAutoNum type="arabicPeriod"/>
            </a:pPr>
            <a:r>
              <a:rPr lang="pt-BR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Hướng dẫn 2 người </a:t>
            </a:r>
            <a:r>
              <a:rPr lang="pt-BR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phụ</a:t>
            </a:r>
            <a:endParaRPr lang="pt-BR" sz="20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20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Đặt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nẹp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Lót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bông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thấm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nước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ở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đầu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nẹp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chỗ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xương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0" indent="-457200"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 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Buộc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dây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 -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Buộc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dây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trên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ổ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gãy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 -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Buộc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một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dây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dưới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ổ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gãy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6 . 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Buộc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3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dây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lần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lượt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ngang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hông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dưới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gối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ngang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ngực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</a:t>
            </a:r>
            <a:r>
              <a:rPr lang="en-US" sz="2000" b="1" i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Băng</a:t>
            </a:r>
            <a:r>
              <a:rPr lang="en-US" sz="20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bàn</a:t>
            </a:r>
            <a:r>
              <a:rPr lang="en-US" sz="20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chân</a:t>
            </a:r>
            <a:r>
              <a:rPr lang="en-US" sz="20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kiểu</a:t>
            </a:r>
            <a:r>
              <a:rPr lang="en-US" sz="20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i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000" b="1" i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8: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bàn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chân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vuông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góc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cẳng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chân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l">
              <a:spcBef>
                <a:spcPts val="0"/>
              </a:spcBef>
            </a:pPr>
            <a:r>
              <a:rPr lang="it-IT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  Kiểm tra tuần hoàn chi gãy 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hỏi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kiểm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Đánh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lại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trạng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thực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hiện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KT.</a:t>
            </a:r>
          </a:p>
          <a:p>
            <a:pPr marL="457200" indent="-457200" algn="l">
              <a:spcBef>
                <a:spcPts val="0"/>
              </a:spcBef>
              <a:buAutoNum type="arabicPeriod" startAt="9"/>
            </a:pP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Viết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phiếu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chuyển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thương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  <a:buAutoNum type="arabicPeriod" startAt="9"/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Chuyển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lên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cáng</a:t>
            </a:r>
            <a:endParaRPr lang="en-US" sz="20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</a:pPr>
            <a:endParaRPr lang="en-US" sz="20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  <a:buAutoNum type="arabicPeriod" startAt="9"/>
            </a:pPr>
            <a:endParaRPr lang="en-US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57158" y="1371600"/>
            <a:ext cx="8786842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84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028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0"/>
            <a:ext cx="685800" cy="66865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90562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885950"/>
            <a:ext cx="8701118" cy="2038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23</a:t>
            </a:fld>
            <a:endParaRPr lang="en-US" dirty="0"/>
          </a:p>
        </p:txBody>
      </p:sp>
      <p:pic>
        <p:nvPicPr>
          <p:cNvPr id="7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90562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714362"/>
            <a:ext cx="8572560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21528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GHI PHIẾU CHUYỂN THƯƠNG</a:t>
            </a:r>
            <a: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1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7158" y="500048"/>
            <a:ext cx="8501122" cy="4643452"/>
          </a:xfrm>
        </p:spPr>
        <p:txBody>
          <a:bodyPr>
            <a:noAutofit/>
          </a:bodyPr>
          <a:lstStyle/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Họ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tên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nạn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nhân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Nguyễn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Thị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tuổi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76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Giờ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ngày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xảy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ra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tai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nạn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10h 15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phút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ngày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20/7/2019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Nơi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xảy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ra tai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nạn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ngã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cầu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thang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Vị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trí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tổn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thương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fr-FR" sz="20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gãy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fr-FR" sz="20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kín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1/3 </a:t>
            </a:r>
            <a:r>
              <a:rPr lang="fr-FR" sz="20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giữa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xương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b="1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đùi</a:t>
            </a:r>
            <a:r>
              <a:rPr lang="fr-FR" sz="2000" b="1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(T)</a:t>
            </a:r>
            <a:endParaRPr 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Họ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tên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người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cấp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cứu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Nguyễn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Ngọc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Minh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Chức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vụ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Cấp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cứu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viên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Tình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trạng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nạn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nhân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- 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sơ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cứu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tỉnh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đau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nhiều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mất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vận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động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chân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(T)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- 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Sau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sơ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cứu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tỉnh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đỡ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đau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Đã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xử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lý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gì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?: 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CĐ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tạm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thời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gãy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xương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đùi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kín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bằng</a:t>
            </a:r>
            <a:r>
              <a:rPr lang="en-US" sz="2000" b="1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nẹp</a:t>
            </a:r>
            <a:r>
              <a:rPr lang="en-US" sz="2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000" b="1" i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34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VIDEO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0" y="0"/>
            <a:ext cx="685800" cy="668655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90562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4282" y="1885950"/>
            <a:ext cx="8701118" cy="20383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KỸ THUẬT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 ĐỊNH GÃY XƯƠNG ĐÙI BẰNG NẸP</a:t>
            </a:r>
            <a:endParaRPr lang="en-US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7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90562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2152832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 QUY TRÌNH KỸ THUẬT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6200" y="1785932"/>
            <a:ext cx="9067800" cy="17145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nl-NL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KỸ THUẬT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 ĐỊNH GÃY XƯƠNG CẲNG CHÂN BẰNG NẸP</a:t>
            </a:r>
          </a:p>
          <a:p>
            <a:pPr algn="l"/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0300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TÌNH HUỐNG LÂM SÀNG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2844" y="714362"/>
            <a:ext cx="8858312" cy="4429138"/>
          </a:xfrm>
        </p:spPr>
        <p:txBody>
          <a:bodyPr>
            <a:noAutofit/>
          </a:bodyPr>
          <a:lstStyle/>
          <a:p>
            <a:pPr algn="l"/>
            <a:r>
              <a:rPr lang="en-US" sz="2200" i="1" dirty="0" smtClean="0"/>
              <a:t> </a:t>
            </a:r>
            <a:r>
              <a:rPr lang="en-US" sz="2400" i="1" dirty="0" smtClean="0"/>
              <a:t> 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hân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tuổi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ạn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(P),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ài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v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à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kg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ấc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ỏi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ặt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đất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N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gười đi đường gọi cấp cứu 115. Nhân viên 115 đến hiện trường  sau quan sát đánh giá và thăm khám nạn nhân gãy kín 1/3 xương cẳng chân 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it-IT" sz="24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Yêu cầu</a:t>
            </a: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nl-NL" sz="2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Chuẩn bị được đầy đủ dụng cụ để tiến hành kỹ thuật cố định tạm thời gãy xương cẳng chân kín bằng nẹp cho nạn nhân N.</a:t>
            </a:r>
            <a:endParaRPr lang="en-US" sz="23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nl-NL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Tiến hành kĩ thuật cố định gãy xương cẳng chân kín bằng nẹp đúng quy trình.</a:t>
            </a:r>
            <a:endParaRPr lang="en-US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b="1" dirty="0" smtClean="0"/>
              <a:t> </a:t>
            </a:r>
            <a:endParaRPr lang="en-US" sz="2400" dirty="0" smtClean="0"/>
          </a:p>
          <a:p>
            <a:pPr algn="l"/>
            <a:r>
              <a:rPr lang="it-IT" sz="2200" i="1" dirty="0" smtClean="0">
                <a:solidFill>
                  <a:srgbClr val="86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200" i="1" dirty="0" smtClean="0">
                <a:solidFill>
                  <a:srgbClr val="860000"/>
                </a:solidFill>
                <a:latin typeface="Arial" pitchFamily="34" charset="0"/>
                <a:cs typeface="Arial" pitchFamily="34" charset="0"/>
              </a:rPr>
            </a:br>
            <a:endParaRPr lang="en-US" sz="2200" b="1" i="1" dirty="0" smtClean="0">
              <a:solidFill>
                <a:srgbClr val="860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vi-VN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34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TÌNH HUỐNG LÂM SÀNG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2844" y="714362"/>
            <a:ext cx="8858312" cy="4429138"/>
          </a:xfrm>
        </p:spPr>
        <p:txBody>
          <a:bodyPr>
            <a:noAutofit/>
          </a:bodyPr>
          <a:lstStyle/>
          <a:p>
            <a:pPr algn="l"/>
            <a:r>
              <a:rPr lang="en-US" sz="2200" i="1" dirty="0" smtClean="0"/>
              <a:t> </a:t>
            </a:r>
            <a:r>
              <a:rPr lang="en-US" sz="2400" i="1" dirty="0" smtClean="0"/>
              <a:t> 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hân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36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tuổi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ạn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mất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(P),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ài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à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kg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ấc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ỏi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ặt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đất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N</a:t>
            </a:r>
            <a:r>
              <a:rPr lang="vi-VN" sz="2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gười đi đường gọi cấp cứu 115. Nhân viên 115 đến hiện trường  sau quan sát đánh giá và thăm khám nạn nhân gãy kín 1/3 xương cẳng chân phải, </a:t>
            </a:r>
            <a:endParaRPr lang="en-US" sz="24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it-IT" sz="2400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Yêu cầu</a:t>
            </a: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l">
              <a:buFont typeface="+mj-lt"/>
              <a:buAutoNum type="arabicPeriod"/>
            </a:pPr>
            <a:r>
              <a:rPr lang="nl-NL" sz="23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Chuẩn bị được đầy đủ dụng cụ để tiến hành kỹ thuật cố định tạm thời gãy xương cẳng chân kín bằng nẹp cho nạn nhân N.</a:t>
            </a:r>
            <a:endParaRPr lang="en-US" sz="23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/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b="1" dirty="0" smtClean="0"/>
              <a:t> </a:t>
            </a:r>
            <a:endParaRPr lang="en-US" sz="2400" dirty="0" smtClean="0"/>
          </a:p>
          <a:p>
            <a:pPr algn="l"/>
            <a:r>
              <a:rPr lang="it-IT" sz="2200" i="1" dirty="0" smtClean="0">
                <a:solidFill>
                  <a:srgbClr val="86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it-IT" sz="2200" i="1" dirty="0" smtClean="0">
                <a:solidFill>
                  <a:srgbClr val="860000"/>
                </a:solidFill>
                <a:latin typeface="Arial" pitchFamily="34" charset="0"/>
                <a:cs typeface="Arial" pitchFamily="34" charset="0"/>
              </a:rPr>
            </a:br>
            <a:endParaRPr lang="en-US" sz="2200" b="1" i="1" dirty="0" smtClean="0">
              <a:solidFill>
                <a:srgbClr val="86000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spcBef>
                <a:spcPts val="0"/>
              </a:spcBef>
            </a:pPr>
            <a:endParaRPr lang="vi-VN" sz="2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en-US" sz="25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34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QTKT CỐ ĐỊNH GÃY KÍN XƯƠNG CẲNG CHÂN BẰNG NẸP</a:t>
            </a:r>
            <a:endParaRPr lang="en-US" sz="22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85720" y="714362"/>
            <a:ext cx="8643998" cy="4429138"/>
          </a:xfrm>
        </p:spPr>
        <p:txBody>
          <a:bodyPr>
            <a:noAutofit/>
          </a:bodyPr>
          <a:lstStyle/>
          <a:p>
            <a:pPr marL="457200" lvl="0" indent="-457200" algn="l"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Động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viên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an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ủi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cho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ngồi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hoặc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nằm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trạng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Xác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vị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trí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gãy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 algn="l">
              <a:spcBef>
                <a:spcPts val="0"/>
              </a:spcBef>
              <a:buFont typeface="+mj-lt"/>
              <a:buAutoNum type="arabicPeriod"/>
            </a:pPr>
            <a:r>
              <a:rPr lang="pt-BR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Hướng dẫn 2 người </a:t>
            </a:r>
            <a:r>
              <a:rPr lang="pt-BR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phụ</a:t>
            </a:r>
            <a:endParaRPr lang="pt-BR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pt-BR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Đặt </a:t>
            </a:r>
            <a:r>
              <a:rPr lang="pt-BR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pt-BR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nẹp</a:t>
            </a: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Lót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bông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thấm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nước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ở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đầu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nẹp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chỗ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xương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0" indent="-457200"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 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Buộc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dây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dây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trên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dưới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ổ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gãy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lang="en-US" sz="2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pt-BR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Buộc một dây giữa đùi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  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Băng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kiểu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8: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vuông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góc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cẳng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l">
              <a:spcBef>
                <a:spcPts val="0"/>
              </a:spcBef>
            </a:pPr>
            <a:r>
              <a:rPr lang="it-IT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    Kiểm tra tuần hoàn chi gãy 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hỏi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kiểm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Đánh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lại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trạng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thực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hiện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KT</a:t>
            </a:r>
          </a:p>
          <a:p>
            <a:pPr marL="457200" indent="-457200" algn="l">
              <a:spcBef>
                <a:spcPts val="0"/>
              </a:spcBef>
              <a:buAutoNum type="arabicPeriod" startAt="9"/>
            </a:pP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Viết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phiếu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chuyển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thương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  <a:buAutoNum type="arabicPeriod" startAt="9"/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Chuyển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lên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cáng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</a:pP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Câu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hỏi:Hãy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tìm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những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bước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khác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QT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cố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gãy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xương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đùi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</a:t>
            </a:r>
            <a:endParaRPr lang="en-US" sz="20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  <a:buAutoNum type="arabicPeriod" startAt="9"/>
            </a:pP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57158" y="1371600"/>
            <a:ext cx="8786842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84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 flipV="1">
            <a:off x="6553200" y="5041106"/>
            <a:ext cx="2133600" cy="102393"/>
          </a:xfrm>
        </p:spPr>
        <p:txBody>
          <a:bodyPr/>
          <a:lstStyle/>
          <a:p>
            <a:fld id="{4EAF65A9-22AB-466A-842E-C5BF9E56D958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028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6" name="vdv-gay-chan-1728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-142908" y="0"/>
            <a:ext cx="9286908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2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QTKT CỐ ĐỊNH GÃY KÍN XƯƠNG CẲNG CHÂN BẰNG NẸP</a:t>
            </a:r>
            <a:endParaRPr lang="en-US" sz="22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85720" y="714362"/>
            <a:ext cx="8643998" cy="4429138"/>
          </a:xfrm>
        </p:spPr>
        <p:txBody>
          <a:bodyPr>
            <a:noAutofit/>
          </a:bodyPr>
          <a:lstStyle/>
          <a:p>
            <a:pPr marL="457200" lvl="0" indent="-457200" algn="l">
              <a:spcBef>
                <a:spcPts val="0"/>
              </a:spcBef>
              <a:buFont typeface="+mj-lt"/>
              <a:buAutoNum type="arabicPeriod"/>
            </a:pP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Động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viên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an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ủi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cho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ngồi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hoặc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nằm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Nhận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trạng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Xác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vị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trí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gãy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lvl="0" indent="-457200" algn="l">
              <a:spcBef>
                <a:spcPts val="0"/>
              </a:spcBef>
              <a:buFont typeface="+mj-lt"/>
              <a:buAutoNum type="arabicPeriod"/>
            </a:pPr>
            <a:r>
              <a:rPr lang="pt-BR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Hướng dẫn 2 người </a:t>
            </a:r>
            <a:r>
              <a:rPr lang="pt-BR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phụ</a:t>
            </a:r>
            <a:endParaRPr lang="pt-BR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pt-BR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Đặt </a:t>
            </a:r>
            <a:r>
              <a:rPr lang="pt-BR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pt-BR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nẹp</a:t>
            </a:r>
          </a:p>
          <a:p>
            <a:pPr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r>
              <a:rPr lang="en-US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Lót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bông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không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thấm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nước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ở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đầu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nẹp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chỗ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xương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da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lvl="0" indent="-457200"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  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Buộc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dây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dây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trên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dưới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ổ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gãy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 </a:t>
            </a:r>
            <a:r>
              <a:rPr lang="en-US" sz="24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pt-BR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Buộc một dây giữa đùi</a:t>
            </a:r>
            <a:endParaRPr lang="en-US" sz="2000" b="1" dirty="0" smtClean="0">
              <a:solidFill>
                <a:srgbClr val="C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Băng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kiểu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số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8: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vuông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góc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với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cẳng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457200" indent="-457200" algn="l">
              <a:spcBef>
                <a:spcPts val="0"/>
              </a:spcBef>
            </a:pPr>
            <a:r>
              <a:rPr lang="it-IT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8.    Kiểm tra tuần hoàn chi gãy 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hỏi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quan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sát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và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kiểm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tra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Đánh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giá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lại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tình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trạng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sau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khi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thực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hiện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KT</a:t>
            </a:r>
          </a:p>
          <a:p>
            <a:pPr marL="457200" indent="-457200" algn="l">
              <a:spcBef>
                <a:spcPts val="0"/>
              </a:spcBef>
              <a:buAutoNum type="arabicPeriod" startAt="9"/>
            </a:pP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Viết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phiếu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chuyển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thương</a:t>
            </a:r>
            <a:endParaRPr lang="en-US" sz="20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457200" indent="-457200" algn="l">
              <a:spcBef>
                <a:spcPts val="0"/>
              </a:spcBef>
              <a:buAutoNum type="arabicPeriod" startAt="9"/>
            </a:pP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Chuyển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nạn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lên</a:t>
            </a:r>
            <a:r>
              <a:rPr lang="en-US" sz="20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cáng</a:t>
            </a:r>
            <a:endParaRPr lang="en-US" sz="20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357158" y="1371600"/>
            <a:ext cx="8786842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84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0288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  <a:solidFill>
            <a:srgbClr val="009E47"/>
          </a:solidFill>
          <a:ln>
            <a:solidFill>
              <a:srgbClr val="009E47"/>
            </a:solidFill>
          </a:ln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7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sz="27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CỐ ĐỊNH GÃY XƯƠNG CẲNG CHÂN BẰNG NẸP</a:t>
            </a:r>
            <a:r>
              <a:rPr lang="en-US" sz="27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7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en-US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31</a:t>
            </a:fld>
            <a:endParaRPr lang="en-US"/>
          </a:p>
        </p:txBody>
      </p:sp>
      <p:pic>
        <p:nvPicPr>
          <p:cNvPr id="5" name="Content Placeholder 4" descr="C:\Users\Admin\Desktop\download (1)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643056"/>
            <a:ext cx="482920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/>
          <a:srcRect b="47917"/>
          <a:stretch>
            <a:fillRect/>
          </a:stretch>
        </p:blipFill>
        <p:spPr bwMode="auto">
          <a:xfrm>
            <a:off x="5286380" y="1857370"/>
            <a:ext cx="3643338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n-US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n-US" sz="2400" b="1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GHI PHIẾU CHUYỂN THƯƠNG</a:t>
            </a:r>
            <a: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n-US" sz="1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7158" y="571486"/>
            <a:ext cx="8501122" cy="4572014"/>
          </a:xfrm>
        </p:spPr>
        <p:txBody>
          <a:bodyPr>
            <a:noAutofit/>
          </a:bodyPr>
          <a:lstStyle/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Họ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tên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nạn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nhân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</a:rPr>
              <a:t>Lê</a:t>
            </a:r>
            <a:r>
              <a:rPr lang="en-US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</a:rPr>
              <a:t>Văn</a:t>
            </a:r>
            <a:r>
              <a:rPr lang="en-US" sz="2000" dirty="0" smtClean="0">
                <a:solidFill>
                  <a:srgbClr val="0000FF"/>
                </a:solidFill>
              </a:rPr>
              <a:t> N  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tuổi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36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Giờ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ngày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xảy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ra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tai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nạn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10h 15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phút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ngày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20/7/2019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Nơi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xảy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ra tai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nạn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trên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đường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cao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tốc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Láng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- 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Hòa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Lạc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Vị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trí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tổn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thương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fr-FR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gãy</a:t>
            </a:r>
            <a:r>
              <a:rPr lang="fr-FR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fr-FR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kín</a:t>
            </a:r>
            <a:r>
              <a:rPr lang="fr-FR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1/3 </a:t>
            </a:r>
            <a:r>
              <a:rPr lang="fr-FR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giữa</a:t>
            </a:r>
            <a:r>
              <a:rPr lang="fr-FR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xương</a:t>
            </a:r>
            <a:r>
              <a:rPr lang="fr-FR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cẳng</a:t>
            </a:r>
            <a:r>
              <a:rPr lang="fr-FR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chân</a:t>
            </a:r>
            <a:r>
              <a:rPr lang="fr-FR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(P)</a:t>
            </a:r>
            <a:endParaRPr lang="en-US" sz="2000" b="1" dirty="0" smtClean="0">
              <a:solidFill>
                <a:srgbClr val="860000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Họ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tên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người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cấp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cứu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Ngô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Văn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Hưng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Chức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vụ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Cấp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cứu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viên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Tình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trạng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nạn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fr-FR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nhân</a:t>
            </a:r>
            <a:r>
              <a:rPr lang="fr-FR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- 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Trong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sơ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cứu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tỉnh</a:t>
            </a:r>
            <a:r>
              <a:rPr lang="en-US" sz="2000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đau</a:t>
            </a:r>
            <a:r>
              <a:rPr lang="en-US" sz="2000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nhiều</a:t>
            </a:r>
            <a:r>
              <a:rPr lang="en-US" sz="2000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và</a:t>
            </a:r>
            <a:r>
              <a:rPr lang="en-US" sz="2000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mất</a:t>
            </a:r>
            <a:r>
              <a:rPr lang="en-US" sz="2000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vận</a:t>
            </a:r>
            <a:r>
              <a:rPr lang="en-US" sz="2000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động</a:t>
            </a:r>
            <a:r>
              <a:rPr lang="en-US" sz="2000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cẳng</a:t>
            </a:r>
            <a:r>
              <a:rPr lang="en-US" sz="2000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chân</a:t>
            </a:r>
            <a:r>
              <a:rPr lang="en-US" sz="2000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(P)</a:t>
            </a:r>
            <a:endParaRPr lang="en-US" sz="2000" dirty="0" smtClean="0">
              <a:solidFill>
                <a:srgbClr val="860000"/>
              </a:solidFill>
              <a:latin typeface="Arial" pitchFamily="34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- 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Sau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khi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sơ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cứu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tỉnh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đỡ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đau</a:t>
            </a:r>
            <a:endParaRPr lang="en-US" sz="2000" dirty="0" smtClean="0">
              <a:solidFill>
                <a:srgbClr val="0000FF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algn="l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Đã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xử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lý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những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gì</a:t>
            </a:r>
            <a:r>
              <a:rPr lang="en-US" sz="2000" dirty="0" smtClean="0">
                <a:solidFill>
                  <a:srgbClr val="0000FF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?: </a:t>
            </a:r>
            <a:r>
              <a:rPr lang="en-US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CĐ </a:t>
            </a:r>
            <a:r>
              <a:rPr lang="en-US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tạm</a:t>
            </a:r>
            <a:r>
              <a:rPr lang="en-US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thời</a:t>
            </a:r>
            <a:r>
              <a:rPr lang="en-US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GX </a:t>
            </a:r>
            <a:r>
              <a:rPr lang="en-US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cẳng</a:t>
            </a:r>
            <a:r>
              <a:rPr lang="en-US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chân</a:t>
            </a:r>
            <a:r>
              <a:rPr lang="en-US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bằng</a:t>
            </a:r>
            <a:r>
              <a:rPr lang="en-US" sz="2000" b="1" dirty="0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86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nẹp</a:t>
            </a:r>
            <a:r>
              <a:rPr lang="en-US" sz="2000" dirty="0" smtClean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en-US" sz="2000" b="1" i="1" dirty="0" smtClean="0">
              <a:solidFill>
                <a:srgbClr val="86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58347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VIDEO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50019" y="438150"/>
            <a:ext cx="8843962" cy="43434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28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KỸ THUẬT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 ĐỊNH GÃY XƯƠNG CẲNG CHÂN BẰNG NẸP</a:t>
            </a:r>
          </a:p>
          <a:p>
            <a:pPr algn="l">
              <a:lnSpc>
                <a:spcPct val="150000"/>
              </a:lnSpc>
              <a:spcBef>
                <a:spcPts val="0"/>
              </a:spcBef>
            </a:pPr>
            <a:endParaRPr lang="en-US" sz="2600" dirty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85800"/>
            <a:ext cx="9144000" cy="514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pic>
        <p:nvPicPr>
          <p:cNvPr id="10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1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197050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214282" y="857238"/>
            <a:ext cx="8715436" cy="4286262"/>
          </a:xfrm>
        </p:spPr>
        <p:txBody>
          <a:bodyPr>
            <a:noAutofit/>
          </a:bodyPr>
          <a:lstStyle/>
          <a:p>
            <a:pPr lvl="0"/>
            <a:endParaRPr lang="en-US" sz="28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hỏi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6</a:t>
            </a:r>
          </a:p>
          <a:p>
            <a:pPr lvl="0"/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bày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tai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biến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dự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phòng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xử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trí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xương</a:t>
            </a:r>
            <a:r>
              <a:rPr lang="en-US" sz="28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?</a:t>
            </a:r>
            <a:endParaRPr lang="en-US" sz="28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34</a:t>
            </a:fld>
            <a:endParaRPr lang="en-US"/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152400" y="1500180"/>
            <a:ext cx="8991600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76600" y="180343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772400" y="399791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501090" y="1928808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0" y="0"/>
            <a:ext cx="9144000" cy="714362"/>
          </a:xfrm>
          <a:prstGeom prst="rect">
            <a:avLst/>
          </a:prstGeo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7. Tai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biến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dự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phòng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và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xử</a:t>
            </a:r>
            <a:r>
              <a:rPr lang="en-US" sz="32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3200" b="1" dirty="0" err="1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trí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5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1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384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="" xmlns:p14="http://schemas.microsoft.com/office/powerpoint/2010/main" val="3880537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61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 TAI BIẾN</a:t>
            </a:r>
            <a:endParaRPr lang="en-US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214282" y="857238"/>
            <a:ext cx="8715436" cy="4286262"/>
          </a:xfrm>
        </p:spPr>
        <p:txBody>
          <a:bodyPr>
            <a:noAutofit/>
          </a:bodyPr>
          <a:lstStyle/>
          <a:p>
            <a:pPr lvl="0" algn="l"/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35</a:t>
            </a:fld>
            <a:endParaRPr lang="en-US"/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152400" y="1500180"/>
            <a:ext cx="8991600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76600" y="180343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772400" y="399791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501090" y="1928808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0" y="714363"/>
          <a:ext cx="9144000" cy="45429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742"/>
                <a:gridCol w="1784746"/>
                <a:gridCol w="3425828"/>
                <a:gridCol w="2860684"/>
              </a:tblGrid>
              <a:tr h="46444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Tai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biến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Dấu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hiệu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Dự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phòng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Xử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trí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624446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Sốc</a:t>
                      </a:r>
                      <a:endParaRPr lang="en-US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Đau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nhiều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xanh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niêm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mạc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nhợt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Sơ cứu kịp thời và đúng kỹ thuật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Tiêm giảm đau phòng sốc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Vận chuyển nhẹ nhàng, 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159687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Gãy kín thành gãy hở</a:t>
                      </a:r>
                      <a:endParaRPr lang="en-US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Đầu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xương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gãy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chọc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ngoài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gẫy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rách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Xác định đúng vị trí gãy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/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Buộc dây đúng vị trí và đúng kỹ</a:t>
                      </a:r>
                      <a:r>
                        <a:rPr lang="it-IT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thuật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lvl="0"/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Nẹp phải đủ</a:t>
                      </a:r>
                      <a:r>
                        <a:rPr lang="it-IT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dài.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Bất động chắc chắn chỗ gãy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Xử lý vết thương để tránh nhiễm khuẩn.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427307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Tổn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thương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mạch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máu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thần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kinh</a:t>
                      </a:r>
                      <a:endParaRPr lang="en-US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Máu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chảy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tại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nơi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gãy</a:t>
                      </a:r>
                      <a:endParaRPr lang="en-US" sz="1600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Da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xanh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niêm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mạc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nhợt</a:t>
                      </a:r>
                      <a:endParaRPr lang="en-US" sz="160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6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Xác định đúng vị trí gãy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Buộc dây đúng vị trí và đúng kỹ thuật.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en-US" sz="16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Bất động chắc chắn chỗ gãy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Buộc dây phải trên chỗ gãy, dưới chỗ gãy, 2 dây cách từ</a:t>
                      </a:r>
                      <a:r>
                        <a:rPr lang="it-IT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5 – 7 cm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Theo dõi sát tuần hoàn của chi gãy so với chi bên lành.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80537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14361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 TAI BIẾN</a:t>
            </a:r>
            <a:endParaRPr lang="en-US" sz="32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8" name="Subtitle 17"/>
          <p:cNvSpPr>
            <a:spLocks noGrp="1"/>
          </p:cNvSpPr>
          <p:nvPr>
            <p:ph type="subTitle" idx="1"/>
          </p:nvPr>
        </p:nvSpPr>
        <p:spPr>
          <a:xfrm>
            <a:off x="214282" y="857238"/>
            <a:ext cx="8715436" cy="4286262"/>
          </a:xfrm>
        </p:spPr>
        <p:txBody>
          <a:bodyPr>
            <a:noAutofit/>
          </a:bodyPr>
          <a:lstStyle/>
          <a:p>
            <a:pPr lvl="0" algn="l"/>
            <a:endParaRPr lang="en-US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36</a:t>
            </a:fld>
            <a:endParaRPr lang="en-US"/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4" name="Subtitle 2"/>
          <p:cNvSpPr txBox="1">
            <a:spLocks/>
          </p:cNvSpPr>
          <p:nvPr/>
        </p:nvSpPr>
        <p:spPr>
          <a:xfrm>
            <a:off x="152400" y="1500180"/>
            <a:ext cx="8991600" cy="10715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ubtitle 2"/>
          <p:cNvSpPr txBox="1">
            <a:spLocks/>
          </p:cNvSpPr>
          <p:nvPr/>
        </p:nvSpPr>
        <p:spPr>
          <a:xfrm>
            <a:off x="3276600" y="180343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Subtitle 2"/>
          <p:cNvSpPr txBox="1">
            <a:spLocks/>
          </p:cNvSpPr>
          <p:nvPr/>
        </p:nvSpPr>
        <p:spPr>
          <a:xfrm>
            <a:off x="7772400" y="3997913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8501090" y="1928808"/>
            <a:ext cx="304800" cy="59055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tabLst>
                <a:tab pos="228600" algn="l"/>
              </a:tabLst>
            </a:pPr>
            <a:endParaRPr lang="vi-VN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0" y="857237"/>
          <a:ext cx="9144000" cy="2953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742"/>
                <a:gridCol w="1784746"/>
                <a:gridCol w="3425828"/>
                <a:gridCol w="2860684"/>
              </a:tblGrid>
              <a:tr h="784013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itchFamily="34" charset="0"/>
                          <a:cs typeface="Arial" pitchFamily="34" charset="0"/>
                        </a:rPr>
                        <a:t>Tai </a:t>
                      </a:r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biến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Dấu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hiệu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Dự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phòng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cs typeface="Arial" pitchFamily="34" charset="0"/>
                        </a:rPr>
                        <a:t>Xử</a:t>
                      </a:r>
                      <a:r>
                        <a:rPr lang="en-US" sz="2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" pitchFamily="34" charset="0"/>
                          <a:cs typeface="Arial" pitchFamily="34" charset="0"/>
                        </a:rPr>
                        <a:t>trí</a:t>
                      </a:r>
                      <a:endParaRPr lang="en-US" sz="2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84013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Nhiễm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trùng</a:t>
                      </a:r>
                      <a:endParaRPr lang="en-US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Toàn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thân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thể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có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sốt</a:t>
                      </a:r>
                      <a:endParaRPr lang="en-US" sz="16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Hạn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chế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từ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gãy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kín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thành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gãy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hở</a:t>
                      </a:r>
                      <a:endParaRPr lang="en-US" sz="1600" baseline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Nếu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gãy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hở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phải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xử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lý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VT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trước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khi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bất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động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6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Bất</a:t>
                      </a:r>
                      <a:r>
                        <a:rPr lang="it-IT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động chắc nơi gãy</a:t>
                      </a:r>
                      <a:endParaRPr lang="it-IT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Xử lý vết thương để tránh nhiễm khuẩn. 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308056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Can </a:t>
                      </a:r>
                      <a:r>
                        <a:rPr lang="en-US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lệch</a:t>
                      </a:r>
                      <a:r>
                        <a:rPr lang="en-US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lang="en-US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can </a:t>
                      </a:r>
                      <a:r>
                        <a:rPr lang="en-US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xấu</a:t>
                      </a:r>
                      <a:endParaRPr lang="en-US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 </a:t>
                      </a:r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đâu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xương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gãy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không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khít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với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nhau</a:t>
                      </a:r>
                      <a:endParaRPr lang="en-US" sz="16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Kéo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nắn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tốt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ổ </a:t>
                      </a:r>
                      <a:r>
                        <a:rPr lang="en-US" sz="16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gãy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endParaRPr lang="en-US" sz="1600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Bất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động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chắc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nơi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kern="1200" baseline="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gãy</a:t>
                      </a:r>
                      <a:endParaRPr lang="en-US" sz="1600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88053735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7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32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8. LƯU Ý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785800"/>
            <a:ext cx="9144000" cy="4357700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Phải xác định đúng ổ gãy</a:t>
            </a: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174625" lvl="0" indent="-174625" algn="l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Xác định được tình trạng nạn nhân</a:t>
            </a:r>
          </a:p>
          <a:p>
            <a:pPr marL="174625" lvl="0" indent="-174625" algn="l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Bất động đúng kỹ thuật</a:t>
            </a: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Nẹp phải đủ dài</a:t>
            </a: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l">
              <a:lnSpc>
                <a:spcPct val="150000"/>
              </a:lnSpc>
              <a:buFont typeface="Wingdings" pitchFamily="2" charset="2"/>
              <a:buChar char="§"/>
            </a:pPr>
            <a:r>
              <a:rPr lang="pt-BR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Buộc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dây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phải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chỗ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chỗ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khớp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khớp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dưới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chỗ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lnSpc>
                <a:spcPct val="150000"/>
              </a:lnSpc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Theo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dõi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tuần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hoàn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chi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so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bên</a:t>
            </a:r>
            <a:r>
              <a:rPr lang="en-US" sz="24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lành</a:t>
            </a:r>
            <a:endParaRPr lang="en-US" sz="24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lnSpc>
                <a:spcPct val="150000"/>
              </a:lnSpc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457200" lvl="0" indent="-457200" algn="l">
              <a:buFont typeface="Wingdings" pitchFamily="2" charset="2"/>
              <a:buChar char="§"/>
            </a:pPr>
            <a:endParaRPr lang="en-US" sz="2600" dirty="0">
              <a:solidFill>
                <a:srgbClr val="0000FF"/>
              </a:solidFill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90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857237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32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8. LƯU Ý </a:t>
            </a:r>
            <a:b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</a:b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42844" y="1071552"/>
            <a:ext cx="8786874" cy="4071948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fr-F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Khi </a:t>
            </a:r>
            <a:r>
              <a:rPr lang="fr-F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fr-F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fr-F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fr-F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fr-FR" sz="24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Dùng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cành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cây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que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để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fr-F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fr-F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có</a:t>
            </a:r>
            <a:r>
              <a:rPr lang="fr-F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nẹp</a:t>
            </a:r>
            <a:r>
              <a:rPr lang="fr-F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, que: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buộc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chi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với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chi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lành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thành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một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khối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thống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nhất</a:t>
            </a:r>
            <a:endParaRPr lang="fr-FR" sz="2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Nếu</a:t>
            </a:r>
            <a:r>
              <a:rPr lang="fr-F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fr-F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hở</a:t>
            </a:r>
            <a:r>
              <a:rPr lang="fr-F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không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kéo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nắn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mà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bất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theo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tư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thế</a:t>
            </a:r>
            <a:r>
              <a:rPr lang="fr-FR" sz="2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2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endParaRPr lang="fr-FR" sz="22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 algn="l">
              <a:lnSpc>
                <a:spcPct val="150000"/>
              </a:lnSpc>
            </a:pPr>
            <a:endParaRPr lang="en-US" sz="2800" dirty="0" smtClean="0">
              <a:solidFill>
                <a:srgbClr val="0000FF"/>
              </a:solidFill>
            </a:endParaRPr>
          </a:p>
          <a:p>
            <a:pPr marL="457200" lvl="0" indent="-457200" algn="l">
              <a:buFont typeface="Wingdings" pitchFamily="2" charset="2"/>
              <a:buChar char="§"/>
            </a:pPr>
            <a:endParaRPr lang="en-US" sz="2600" dirty="0">
              <a:solidFill>
                <a:srgbClr val="0000FF"/>
              </a:solidFill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51905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YÊU CẦU THỰC TẬP</a:t>
            </a:r>
            <a:endParaRPr lang="en-US" sz="28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800100"/>
            <a:ext cx="9144000" cy="4343400"/>
          </a:xfrm>
        </p:spPr>
        <p:txBody>
          <a:bodyPr>
            <a:norm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</a:pPr>
            <a:endParaRPr lang="en-US" sz="26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CHIA 3 NHÓM THỰC TẬP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r>
              <a:rPr lang="en-US" sz="2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TIẾN HÀNH KỸ THUẬT CÁC BƯỚC THEO BẢNG KIỂM </a:t>
            </a:r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en-US" sz="26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0">
              <a:lnSpc>
                <a:spcPct val="150000"/>
              </a:lnSpc>
              <a:spcBef>
                <a:spcPts val="0"/>
              </a:spcBef>
            </a:pPr>
            <a:endParaRPr lang="vi-VN" sz="26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3" descr="D:\ảnh\LOGO bachma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311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TRƯỜNG CAO ĐẲNG Y TẾ BẠCH MAI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85800"/>
            <a:ext cx="9144000" cy="514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81000" y="1200150"/>
            <a:ext cx="8382000" cy="3543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 algn="just">
              <a:spcBef>
                <a:spcPct val="20000"/>
              </a:spcBef>
              <a:buFont typeface="Wingdings" pitchFamily="2" charset="2"/>
              <a:buChar char="ü"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28600" y="1143000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228600" y="1143000"/>
            <a:ext cx="8686800" cy="382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dirty="0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785800"/>
            <a:ext cx="8991600" cy="43577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endParaRPr lang="en-US" sz="9000" b="1" dirty="0" smtClean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11200" b="1" dirty="0" err="1" smtClean="0">
                <a:solidFill>
                  <a:srgbClr val="86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Bài</a:t>
            </a:r>
            <a:r>
              <a:rPr lang="en-US" sz="11200" b="1" dirty="0" smtClean="0">
                <a:solidFill>
                  <a:srgbClr val="86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30.2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11200" b="1" dirty="0" smtClean="0">
                <a:solidFill>
                  <a:srgbClr val="86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KỸ THUẬT </a:t>
            </a:r>
            <a:r>
              <a:rPr lang="en-US" sz="11200" b="1" spc="-100" dirty="0" smtClean="0">
                <a:solidFill>
                  <a:srgbClr val="86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CỐ ĐỊNH </a:t>
            </a:r>
          </a:p>
          <a:p>
            <a:pPr>
              <a:lnSpc>
                <a:spcPct val="170000"/>
              </a:lnSpc>
              <a:spcBef>
                <a:spcPts val="0"/>
              </a:spcBef>
            </a:pPr>
            <a:r>
              <a:rPr lang="en-US" sz="11200" b="1" spc="-100" dirty="0" smtClean="0">
                <a:solidFill>
                  <a:srgbClr val="86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GÃY  KÍN XƯƠNG ĐÙI - CẲNG CHÂN BẰNG NẸP</a:t>
            </a:r>
          </a:p>
          <a:p>
            <a:endParaRPr lang="en-US" sz="4000" b="1" dirty="0" smtClean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4000" b="1" dirty="0" smtClean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b="1" dirty="0" smtClean="0">
              <a:solidFill>
                <a:srgbClr val="0070C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b="1" dirty="0" smtClean="0">
              <a:solidFill>
                <a:srgbClr val="0070C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b="1" dirty="0" smtClean="0">
              <a:solidFill>
                <a:srgbClr val="0070C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</a:t>
            </a:r>
          </a:p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		     </a:t>
            </a:r>
            <a:r>
              <a:rPr lang="en-US" sz="44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endParaRPr lang="en-US" sz="7200" b="1" dirty="0" smtClean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72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		                                  </a:t>
            </a:r>
            <a:r>
              <a:rPr lang="en-US" sz="96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Bộ</a:t>
            </a:r>
            <a:r>
              <a:rPr lang="en-US" sz="96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96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môn</a:t>
            </a:r>
            <a:r>
              <a:rPr lang="en-US" sz="96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96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Điều</a:t>
            </a:r>
            <a:r>
              <a:rPr lang="en-US" sz="96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en-US" sz="9600" dirty="0" err="1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dưỡng</a:t>
            </a:r>
            <a:endParaRPr lang="en-US" sz="9600" dirty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010400" y="4643434"/>
            <a:ext cx="2133600" cy="500066"/>
          </a:xfrm>
        </p:spPr>
        <p:txBody>
          <a:bodyPr/>
          <a:lstStyle/>
          <a:p>
            <a:fld id="{4EAF65A9-22AB-466A-842E-C5BF9E56D958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40</a:t>
            </a:fld>
            <a:endParaRPr lang="en-US"/>
          </a:p>
        </p:txBody>
      </p:sp>
      <p:pic>
        <p:nvPicPr>
          <p:cNvPr id="2050" name="Picture 2" descr="C:\Users\Admin\Desktop\Ảnh hình nền\Hình cuối Slide\images (6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MỤC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TIÊU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BÀI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HỌC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642924"/>
            <a:ext cx="9144000" cy="4429138"/>
          </a:xfrm>
        </p:spPr>
        <p:txBody>
          <a:bodyPr>
            <a:noAutofit/>
          </a:bodyPr>
          <a:lstStyle/>
          <a:p>
            <a:pPr marL="457200" lvl="0" indent="-457200" algn="just">
              <a:buFont typeface="+mj-lt"/>
              <a:buAutoNum type="arabicPeriod"/>
            </a:pP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Trình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bày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được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phân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loại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triệu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chứng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gãy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xương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it-IT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Trình bày được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mục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đích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nguyên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tắc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chung</a:t>
            </a:r>
            <a:r>
              <a:rPr lang="es-MX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it-IT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tai biến, dự phòng và hướng xử trí các tai biến cố định gãy xương</a:t>
            </a:r>
            <a:r>
              <a:rPr lang="it-IT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lvl="0" indent="-457200" algn="just">
              <a:buFont typeface="+mj-lt"/>
              <a:buAutoNum type="arabicPeriod"/>
            </a:pP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Chuẩn bị được dụng cụ đầy đủ, </a:t>
            </a:r>
            <a:r>
              <a:rPr lang="pt-BR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kịp thời </a:t>
            </a:r>
            <a:r>
              <a:rPr lang="pt-BR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và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</a:t>
            </a: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iến </a:t>
            </a: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hành đúng, đầy đủ các bước của quy trình kỹ thuật </a:t>
            </a:r>
            <a:r>
              <a:rPr lang="pt-BR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cố định tạm thời gãy kín xương đùi – cẳng chân bằng nẹp</a:t>
            </a: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với tình huống giả định. Tôn trọng tính cá biệt của từng ca bệnh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lvl="0" indent="-457200" algn="just">
              <a:buFont typeface="+mj-lt"/>
              <a:buAutoNum type="arabicPeriod"/>
            </a:pP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Thể hiện được thái độ ân cần, tác phong nhanh nhẹn khẩn trương kịp thời trong giao tiếp và thiết lập được môi trường chăm sóc 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 </a:t>
            </a: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toàn trong </a:t>
            </a:r>
            <a:r>
              <a:rPr lang="pt-BR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các tình huống dạy học cụ thể. </a:t>
            </a:r>
            <a:endParaRPr lang="en-US" sz="2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eriod"/>
            </a:pPr>
            <a:r>
              <a:rPr lang="vi-VN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Có khả năng làm việc độc lập, đồng thời phối hợp tốt với các thành viên trong nhóm và n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ạn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nhân</a:t>
            </a:r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9075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solidFill>
            <a:srgbClr val="009900">
              <a:shade val="30000"/>
              <a:satMod val="115000"/>
            </a:srgbClr>
          </a:solidFill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1. ĐẠI CƯƠNG</a:t>
            </a:r>
            <a:endParaRPr lang="en-US" sz="4000" b="1" dirty="0" smtClean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0" y="685800"/>
            <a:ext cx="9144000" cy="51435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81000" y="1200150"/>
            <a:ext cx="8382000" cy="35433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2" algn="just">
              <a:spcBef>
                <a:spcPct val="20000"/>
              </a:spcBef>
              <a:buFont typeface="Wingdings" pitchFamily="2" charset="2"/>
              <a:buChar char="ü"/>
            </a:pPr>
            <a:endParaRPr kumimoji="0" lang="en-US" sz="320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214282" y="1214428"/>
            <a:ext cx="8686800" cy="37719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Subtitle 2"/>
          <p:cNvSpPr txBox="1">
            <a:spLocks/>
          </p:cNvSpPr>
          <p:nvPr/>
        </p:nvSpPr>
        <p:spPr>
          <a:xfrm>
            <a:off x="642910" y="1314450"/>
            <a:ext cx="8686800" cy="3829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14350" marR="0" lvl="0" indent="-51435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lang="en-US" sz="3200" b="1" smtClean="0">
              <a:solidFill>
                <a:srgbClr val="0070C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marR="0" lvl="0" indent="-5143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6200" y="706261"/>
            <a:ext cx="8991600" cy="4286250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</a:pPr>
            <a:endParaRPr lang="en-US" sz="2000" b="1" dirty="0" smtClean="0">
              <a:solidFill>
                <a:schemeClr val="tx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2000" b="1" dirty="0" smtClean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2000" b="1" dirty="0" smtClean="0">
              <a:solidFill>
                <a:srgbClr val="0070C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2000" b="1" dirty="0" smtClean="0">
              <a:solidFill>
                <a:srgbClr val="0070C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endParaRPr lang="en-US" sz="2000" b="1" dirty="0" smtClean="0">
              <a:solidFill>
                <a:srgbClr val="0070C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</a:t>
            </a:r>
          </a:p>
          <a:p>
            <a:r>
              <a:rPr lang="en-US" sz="2000" b="1" dirty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		      </a:t>
            </a:r>
          </a:p>
          <a:p>
            <a:endParaRPr lang="en-US" sz="2000" b="1" dirty="0">
              <a:solidFill>
                <a:srgbClr val="FF0000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			</a:t>
            </a:r>
          </a:p>
          <a:p>
            <a:endParaRPr lang="en-US" sz="2000" b="1" dirty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							</a:t>
            </a:r>
          </a:p>
          <a:p>
            <a:r>
              <a:rPr lang="en-US" sz="2000" b="1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                                        		                                    		</a:t>
            </a:r>
            <a:endParaRPr lang="en-US" sz="2000" b="1" dirty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12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3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42910" y="1214429"/>
            <a:ext cx="800105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14282" y="714362"/>
            <a:ext cx="7358114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Xương </a:t>
            </a:r>
            <a:r>
              <a:rPr lang="pt-BR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đùi là xương dài nhất cơ thể, có nhiều cơ, mạch máu, thần kinh lớn, có nhiều cơ lớn mạnh bám vào. </a:t>
            </a:r>
          </a:p>
          <a:p>
            <a:pPr>
              <a:buFont typeface="Wingdings" pitchFamily="2" charset="2"/>
              <a:buChar char="§"/>
            </a:pPr>
            <a:r>
              <a:rPr lang="pt-BR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</a:t>
            </a:r>
            <a:r>
              <a:rPr lang="pt-BR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Xươg cẳng chân gồm 2 xương: xương chày và xương mác </a:t>
            </a:r>
          </a:p>
          <a:p>
            <a:pPr>
              <a:buFont typeface="Wingdings" pitchFamily="2" charset="2"/>
              <a:buChar char="§"/>
            </a:pPr>
            <a:r>
              <a:rPr lang="pt-BR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</a:t>
            </a:r>
            <a:r>
              <a:rPr lang="pt-BR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Gãy </a:t>
            </a:r>
            <a:r>
              <a:rPr lang="pt-BR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xương đùi gặp ở mọi lứa tuổi, gãy cổ xương đùi là hay gặp nhất người già, gãy thân xương đùi hay gặp ở người trẻ.</a:t>
            </a:r>
          </a:p>
          <a:p>
            <a:pPr>
              <a:buFont typeface="Wingdings" pitchFamily="2" charset="2"/>
              <a:buChar char="§"/>
            </a:pPr>
            <a:r>
              <a:rPr lang="pt-BR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Gãy  xương cẳng chân là gãy xương chày từ dưới hai lồi câu đến mắt cá trong, có hoặc không kèm gãy xương mác </a:t>
            </a:r>
          </a:p>
          <a:p>
            <a:pPr>
              <a:buFont typeface="Wingdings" pitchFamily="2" charset="2"/>
              <a:buChar char="§"/>
            </a:pPr>
            <a:r>
              <a:rPr lang="pt-BR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Gãy xương đùi, cẳng chân có thể gãy kín hoặc gãy hở.</a:t>
            </a:r>
          </a:p>
          <a:p>
            <a:pPr>
              <a:buFont typeface="Wingdings" pitchFamily="2" charset="2"/>
              <a:buChar char="§"/>
            </a:pPr>
            <a:r>
              <a:rPr lang="pt-BR" sz="2200" dirty="0" smtClean="0">
                <a:solidFill>
                  <a:srgbClr val="0000FF"/>
                </a:solidFill>
                <a:latin typeface="Arial" pitchFamily="34" charset="0"/>
                <a:ea typeface="Tahoma" pitchFamily="34" charset="0"/>
                <a:cs typeface="Arial" pitchFamily="34" charset="0"/>
              </a:rPr>
              <a:t>  Nếu không xử trí kịp thời và đúng kỹ thuật nạn nhân có thể tử vong do sốc.</a:t>
            </a:r>
            <a:endParaRPr lang="en-US" sz="2200" dirty="0" smtClean="0">
              <a:solidFill>
                <a:srgbClr val="0000FF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endParaRPr lang="en-US" sz="2400" dirty="0" smtClean="0"/>
          </a:p>
          <a:p>
            <a:pPr>
              <a:lnSpc>
                <a:spcPct val="150000"/>
              </a:lnSpc>
            </a:pPr>
            <a:endParaRPr lang="en-US" sz="24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5"/>
          <a:srcRect l="16216" r="8108"/>
          <a:stretch>
            <a:fillRect/>
          </a:stretch>
        </p:blipFill>
        <p:spPr bwMode="auto">
          <a:xfrm>
            <a:off x="7429520" y="1357304"/>
            <a:ext cx="1714480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7643834" y="4000510"/>
            <a:ext cx="1357322" cy="57150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phẫu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đùi</a:t>
            </a:r>
            <a:endParaRPr lang="en-US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9767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68579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lâm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sàng</a:t>
            </a:r>
            <a:r>
              <a:rPr lang="en-US" sz="28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800" b="1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1027" name="Picture 3" descr="D:\ảnh\LOGO bachmai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0" y="642924"/>
            <a:ext cx="9144000" cy="4429138"/>
          </a:xfrm>
        </p:spPr>
        <p:txBody>
          <a:bodyPr>
            <a:noAutofit/>
          </a:bodyPr>
          <a:lstStyle/>
          <a:p>
            <a:pPr marL="457200" indent="-457200" algn="just"/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Mai 75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tai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thang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ngã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 bệnh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trạng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tỉnh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đau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sốt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chế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(P),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P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ngắn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đổ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mạch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mu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khoeo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(P)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khó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bắt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Qua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thăm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khám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XQ </a:t>
            </a:r>
            <a:r>
              <a:rPr lang="vi-VN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 bệnh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chẩn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đoán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cổ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đùi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22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457200" indent="-457200" algn="just"/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gãy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xương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do:</a:t>
            </a:r>
          </a:p>
          <a:p>
            <a:pPr marL="514350" indent="469900" algn="just">
              <a:buFont typeface="+mj-lt"/>
              <a:buAutoNum type="alphaU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thông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469900" algn="just">
              <a:buFont typeface="+mj-lt"/>
              <a:buAutoNum type="alphaU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469900" algn="just">
              <a:buFont typeface="+mj-lt"/>
              <a:buAutoNum type="alphaUcPeriod"/>
            </a:pP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Tai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nạn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469900" algn="just">
              <a:buFont typeface="+mj-lt"/>
              <a:buAutoNum type="alphaUcPeriod"/>
            </a:pP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Bệnh</a:t>
            </a:r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lý</a:t>
            </a:r>
            <a:endParaRPr lang="en-US" sz="28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lvl="0" indent="-457200" algn="just"/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9" name="Arc 8"/>
          <p:cNvSpPr/>
          <p:nvPr/>
        </p:nvSpPr>
        <p:spPr>
          <a:xfrm>
            <a:off x="428596" y="3357568"/>
            <a:ext cx="528638" cy="600076"/>
          </a:xfrm>
          <a:prstGeom prst="arc">
            <a:avLst>
              <a:gd name="adj1" fmla="val 132159"/>
              <a:gd name="adj2" fmla="val 0"/>
            </a:avLst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9075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742949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2. NGUYÊN NHÂN GÂY GÃY XƯƠNG</a:t>
            </a:r>
            <a:endParaRPr lang="en-US" sz="24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3768818013"/>
              </p:ext>
            </p:extLst>
          </p:nvPr>
        </p:nvGraphicFramePr>
        <p:xfrm>
          <a:off x="152400" y="895350"/>
          <a:ext cx="89154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622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Picture 3" descr="D:\ảnh\LOGO bachmai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620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Diagram 7"/>
          <p:cNvGraphicFramePr/>
          <p:nvPr/>
        </p:nvGraphicFramePr>
        <p:xfrm>
          <a:off x="142844" y="785800"/>
          <a:ext cx="9001156" cy="43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cxnSp>
        <p:nvCxnSpPr>
          <p:cNvPr id="10" name="Straight Connector 9"/>
          <p:cNvCxnSpPr/>
          <p:nvPr/>
        </p:nvCxnSpPr>
        <p:spPr>
          <a:xfrm>
            <a:off x="2786050" y="1428742"/>
            <a:ext cx="1357322" cy="35719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10800000" flipV="1">
            <a:off x="1428728" y="1428742"/>
            <a:ext cx="1214446" cy="357190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67380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 flipV="1">
          <a:off x="1214414" y="3143255"/>
          <a:ext cx="6758006" cy="714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AF65A9-22AB-466A-842E-C5BF9E56D95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714362"/>
          </a:xfrm>
          <a:gradFill flip="none" rotWithShape="1">
            <a:gsLst>
              <a:gs pos="0">
                <a:srgbClr val="009900">
                  <a:shade val="30000"/>
                  <a:satMod val="115000"/>
                </a:srgbClr>
              </a:gs>
              <a:gs pos="50000">
                <a:srgbClr val="009900">
                  <a:shade val="67500"/>
                  <a:satMod val="115000"/>
                </a:srgbClr>
              </a:gs>
              <a:gs pos="100000">
                <a:srgbClr val="00990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fr-FR" sz="24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Câu</a:t>
            </a:r>
            <a: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2. </a:t>
            </a:r>
            <a:r>
              <a:rPr lang="fr-FR" sz="24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Dấu</a:t>
            </a:r>
            <a: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hiệu</a:t>
            </a:r>
            <a: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chắc</a:t>
            </a:r>
            <a: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chắn</a:t>
            </a:r>
            <a: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để</a:t>
            </a:r>
            <a: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xác</a:t>
            </a:r>
            <a: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định</a:t>
            </a:r>
            <a: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gãy</a:t>
            </a:r>
            <a: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fr-FR" sz="2400" b="1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xương</a:t>
            </a:r>
            <a:r>
              <a:rPr lang="fr-FR" sz="2400" b="1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là:</a:t>
            </a:r>
            <a: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</a:br>
            <a:endParaRPr lang="en-US" sz="3600" b="1" dirty="0">
              <a:solidFill>
                <a:schemeClr val="bg1"/>
              </a:solidFill>
              <a:latin typeface="Arial" pitchFamily="34" charset="0"/>
              <a:ea typeface="Tahoma" pitchFamily="34" charset="0"/>
              <a:cs typeface="Arial" pitchFamily="34" charset="0"/>
            </a:endParaRPr>
          </a:p>
        </p:txBody>
      </p:sp>
      <p:pic>
        <p:nvPicPr>
          <p:cNvPr id="7" name="Picture 3" descr="D:\ảnh\LOGO bachmai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685800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Picture 2" descr="C:\Users\VN-Pro\Desktop\Quy chuan Logo Cao Dang y Bach Mai_nh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438446" y="0"/>
            <a:ext cx="705554" cy="666749"/>
          </a:xfrm>
          <a:prstGeom prst="ellipse">
            <a:avLst/>
          </a:prstGeom>
          <a:ln w="63500" cap="rnd">
            <a:noFill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le 8"/>
          <p:cNvSpPr/>
          <p:nvPr/>
        </p:nvSpPr>
        <p:spPr>
          <a:xfrm>
            <a:off x="1142976" y="1142990"/>
            <a:ext cx="7072362" cy="2232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pt-BR" sz="2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Đau xảy ra ngay sau chấn thương</a:t>
            </a:r>
            <a:endParaRPr lang="en-US" sz="24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pt-BR" sz="2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Sưng nề bầm tím vùng gãy xương</a:t>
            </a:r>
            <a:endParaRPr lang="en-US" sz="24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pt-BR" sz="2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Biến dạng trục chi</a:t>
            </a:r>
            <a:endParaRPr lang="en-US" sz="24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lvl="0" indent="-514350">
              <a:lnSpc>
                <a:spcPct val="150000"/>
              </a:lnSpc>
              <a:buFont typeface="+mj-lt"/>
              <a:buAutoNum type="alphaUcPeriod"/>
            </a:pPr>
            <a:r>
              <a:rPr lang="pt-BR" sz="2400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Giảm hoặc mất cơ năng chi gãy</a:t>
            </a:r>
            <a:endParaRPr lang="en-US" sz="2400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Arc 9"/>
          <p:cNvSpPr/>
          <p:nvPr/>
        </p:nvSpPr>
        <p:spPr>
          <a:xfrm>
            <a:off x="1071538" y="2285998"/>
            <a:ext cx="528638" cy="528638"/>
          </a:xfrm>
          <a:prstGeom prst="arc">
            <a:avLst>
              <a:gd name="adj1" fmla="val 132159"/>
              <a:gd name="adj2" fmla="val 0"/>
            </a:avLst>
          </a:prstGeom>
          <a:ln w="38100"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9448</TotalTime>
  <Words>3245</Words>
  <Application>Microsoft Office PowerPoint</Application>
  <PresentationFormat>On-screen Show (16:9)</PresentationFormat>
  <Paragraphs>393</Paragraphs>
  <Slides>40</Slides>
  <Notes>28</Notes>
  <HiddenSlides>2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TRƯỜNG CAO ĐẲNG Y TẾ BẠCH MAI</vt:lpstr>
      <vt:lpstr>TRƯỜNG CAO ĐẲNG Y TẾ BẠCH MAI</vt:lpstr>
      <vt:lpstr>Video</vt:lpstr>
      <vt:lpstr>TRƯỜNG CAO ĐẲNG Y TẾ BẠCH MAI</vt:lpstr>
      <vt:lpstr> MỤC TIÊU BÀI HỌC</vt:lpstr>
      <vt:lpstr>1. ĐẠI CƯƠNG</vt:lpstr>
      <vt:lpstr>Tình huống lâm sàng </vt:lpstr>
      <vt:lpstr> 2. NGUYÊN NHÂN GÂY GÃY XƯƠNG</vt:lpstr>
      <vt:lpstr> Câu 2. Dấu hiệu chắc chắn để xác định gãy xương là: </vt:lpstr>
      <vt:lpstr>3. TRIỆU CHỨNG</vt:lpstr>
      <vt:lpstr>VỊ TRÍ GÃY XƯƠNG ĐÙI  - CẲNG CHÂN</vt:lpstr>
      <vt:lpstr> Câu 3. Mục đích cố định tạm thời gãy xương là: </vt:lpstr>
      <vt:lpstr>Slide 13</vt:lpstr>
      <vt:lpstr> Câu 4. Nguyên tắc cố định gãy xương </vt:lpstr>
      <vt:lpstr>5. NGUYÊN TẮC CỐ ĐỊNH GÃY XƯƠNG</vt:lpstr>
      <vt:lpstr>6. QUY TRÌNH KỸ THUẬT</vt:lpstr>
      <vt:lpstr> Tình huống lâm sàng </vt:lpstr>
      <vt:lpstr> Tình huống lâm sàng </vt:lpstr>
      <vt:lpstr>DỤNG CỤ CỐ ĐỊNH GÃY XƯƠNG </vt:lpstr>
      <vt:lpstr>7. DỤNG CỤ CỐ ĐỊNH GÃY XƯƠNG </vt:lpstr>
      <vt:lpstr> Tình huống lâm sàng </vt:lpstr>
      <vt:lpstr> QTKT CỐ ĐỊNH GÃY KÍN XƯƠNG ĐÙI BẰNG NẸP</vt:lpstr>
      <vt:lpstr>Slide 23</vt:lpstr>
      <vt:lpstr>  GHI PHIẾU CHUYỂN THƯƠNG  </vt:lpstr>
      <vt:lpstr>VIDEO</vt:lpstr>
      <vt:lpstr>6. QUY TRÌNH KỸ THUẬT</vt:lpstr>
      <vt:lpstr>TÌNH HUỐNG LÂM SÀNG</vt:lpstr>
      <vt:lpstr>TÌNH HUỐNG LÂM SÀNG</vt:lpstr>
      <vt:lpstr> QTKT CỐ ĐỊNH GÃY KÍN XƯƠNG CẲNG CHÂN BẰNG NẸP</vt:lpstr>
      <vt:lpstr> QTKT CỐ ĐỊNH GÃY KÍN XƯƠNG CẲNG CHÂN BẰNG NẸP</vt:lpstr>
      <vt:lpstr>   CỐ ĐỊNH GÃY XƯƠNG CẲNG CHÂN BẰNG NẸP  </vt:lpstr>
      <vt:lpstr> GHI PHIẾU CHUYỂN THƯƠNG </vt:lpstr>
      <vt:lpstr>VIDEO</vt:lpstr>
      <vt:lpstr>Slide 34</vt:lpstr>
      <vt:lpstr>7. TAI BIẾN</vt:lpstr>
      <vt:lpstr>7. TAI BIẾN</vt:lpstr>
      <vt:lpstr>8. LƯU Ý</vt:lpstr>
      <vt:lpstr>8. LƯU Ý  </vt:lpstr>
      <vt:lpstr>YÊU CẦU THỰC TẬP</vt:lpstr>
      <vt:lpstr>Slide 40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CAO ĐẲNG Y TẾ BẠCH MAI Bộ môn Điều dưỡng</dc:title>
  <dc:creator>Windows User</dc:creator>
  <cp:lastModifiedBy>Admin</cp:lastModifiedBy>
  <cp:revision>598</cp:revision>
  <dcterms:created xsi:type="dcterms:W3CDTF">2019-04-06T12:56:00Z</dcterms:created>
  <dcterms:modified xsi:type="dcterms:W3CDTF">2020-08-15T16:43:20Z</dcterms:modified>
</cp:coreProperties>
</file>